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30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D9BE-95DF-4AB0-B9A1-259D4FAE0D6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45AC-EC58-4BD9-97AD-40B42108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0AEF8-6140-4EE9-B2AC-357BCDDED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8976" indent="-280375" defTabSz="9143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02" indent="-224300" defTabSz="91433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103" indent="-224300" defTabSz="91433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705" indent="-224300" defTabSz="91433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304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5904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506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106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978CF6-DCCB-48B2-B013-97E42F16A12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2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8976" indent="-280375" defTabSz="9143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02" indent="-224300" defTabSz="91433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103" indent="-224300" defTabSz="91433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705" indent="-224300" defTabSz="91433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304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5904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506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106" indent="-224300" algn="r" defTabSz="9143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E504BD-1ACF-4FA1-92C5-2D4C65A4D0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0AEF8-6140-4EE9-B2AC-357BCDDED1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7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88DAB-674F-4CA3-A99E-22BC7DD95A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know through the National Survey of Child Health (2011-12) that over 18,000 children in Sonoma County have 2+ ACES. </a:t>
            </a:r>
            <a:r>
              <a:rPr lang="en-US" dirty="0" smtClean="0"/>
              <a:t>Triple P is important because it serves as a mechanism for addressing ACES.          </a:t>
            </a:r>
          </a:p>
          <a:p>
            <a:r>
              <a:rPr lang="en-US" dirty="0" smtClean="0"/>
              <a:t>Pre-post intervention scores on common child</a:t>
            </a:r>
            <a:r>
              <a:rPr lang="en-US" baseline="0" dirty="0" smtClean="0"/>
              <a:t> behavior inventories demonstrate reductions below clinical thresholds for externalizing (i.e. ODD, ADHD) and there is evidence base for reducing internalizing (i.e. anxiety)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156E-5331-433F-A073-0698FD87C9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know through the National Survey of Child Health (2011-12) that over 18,000 children in Sonoma County have 2+ ACES. </a:t>
            </a:r>
            <a:r>
              <a:rPr lang="en-US" dirty="0" smtClean="0"/>
              <a:t>Triple P is important because it serves as a mechanism for addressing ACES.          </a:t>
            </a:r>
          </a:p>
          <a:p>
            <a:r>
              <a:rPr lang="en-US" dirty="0" smtClean="0"/>
              <a:t>Pre-post intervention scores on common child</a:t>
            </a:r>
            <a:r>
              <a:rPr lang="en-US" baseline="0" dirty="0" smtClean="0"/>
              <a:t> behavior inventories demonstrate reductions below clinical thresholds for externalizing (i.e. ODD, ADHD) and there is evidence base for reducing internalizing (i.e. anxiety)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156E-5331-433F-A073-0698FD87C9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model allows Triple P to be culturally relevant in different contexts</a:t>
            </a:r>
            <a:r>
              <a:rPr lang="en-US" baseline="0" dirty="0" smtClean="0"/>
              <a:t> and increases parental commitment to interventions (parents choose parenting goals based on own culture, values, beliefs). Validates parents’ experiences.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156E-5331-433F-A073-0698FD87C9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9396F4-5ABA-406F-BC41-009194D7621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8CEAB4-063C-4BF5-AA30-D077238D2A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aproces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graceh@calparent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CHALLENGING FAMILIES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6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001000" cy="1905000"/>
          </a:xfrm>
        </p:spPr>
        <p:txBody>
          <a:bodyPr/>
          <a:lstStyle/>
          <a:p>
            <a:pPr algn="r" eaLnBrk="1" hangingPunct="1"/>
            <a:r>
              <a:rPr lang="en-US" sz="4800" dirty="0" smtClean="0">
                <a:solidFill>
                  <a:schemeClr val="bg2"/>
                </a:solidFill>
              </a:rPr>
              <a:t>	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Strengthening Families</a:t>
            </a:r>
            <a:b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Guiding Principles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2819400"/>
            <a:ext cx="4267200" cy="3276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 families have strengths</a:t>
            </a:r>
          </a:p>
          <a:p>
            <a:pPr eaLnBrk="1" hangingPunct="1">
              <a:buFont typeface="Wingdings" pitchFamily="2" charset="2"/>
              <a:buNone/>
            </a:pPr>
            <a:endParaRPr lang="en-US" sz="900" dirty="0" smtClean="0"/>
          </a:p>
          <a:p>
            <a:pPr eaLnBrk="1" hangingPunct="1"/>
            <a:r>
              <a:rPr lang="en-US" sz="2400" dirty="0" smtClean="0"/>
              <a:t>All families need support</a:t>
            </a:r>
          </a:p>
          <a:p>
            <a:pPr eaLnBrk="1" hangingPunct="1">
              <a:buFont typeface="Wingdings" pitchFamily="2" charset="2"/>
              <a:buNone/>
            </a:pPr>
            <a:endParaRPr lang="en-US" sz="900" b="1" dirty="0" smtClean="0"/>
          </a:p>
          <a:p>
            <a:pPr eaLnBrk="1" hangingPunct="1"/>
            <a:r>
              <a:rPr lang="en-US" sz="2400" dirty="0" smtClean="0"/>
              <a:t>Focus on protective factors that all families need</a:t>
            </a:r>
          </a:p>
        </p:txBody>
      </p:sp>
      <p:pic>
        <p:nvPicPr>
          <p:cNvPr id="7172" name="Picture 5" descr="homeless_children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27432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1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46525" y="1408113"/>
            <a:ext cx="306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/>
          </a:p>
        </p:txBody>
      </p:sp>
      <p:graphicFrame>
        <p:nvGraphicFramePr>
          <p:cNvPr id="33886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08457"/>
              </p:ext>
            </p:extLst>
          </p:nvPr>
        </p:nvGraphicFramePr>
        <p:xfrm>
          <a:off x="685800" y="533400"/>
          <a:ext cx="7924800" cy="5451476"/>
        </p:xfrm>
        <a:graphic>
          <a:graphicData uri="http://schemas.openxmlformats.org/drawingml/2006/table">
            <a:tbl>
              <a:tblPr/>
              <a:tblGrid>
                <a:gridCol w="2874963"/>
                <a:gridCol w="5049837"/>
              </a:tblGrid>
              <a:tr h="4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Protective Factor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81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Parental Resilience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ability to cope and bounce back form all kinds of challenges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Connections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Friends, family, neighbors, and other members of a community who provide emotional support and concrete assistance to parents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 of Parenting and Child Development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Accurate information about raising young children and appropriate expectations for their behavior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Concrete Support in Times of Need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Financial security to cover day-to-day expenses and unexpected costs that come up from time to time, access to formal supports like TANF and Medicaid, and informal support form social networks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and Emotional Competence of Children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child’s ability to interact positively with others and communicate his or her emotions effectively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what you bring to the interaction</a:t>
            </a:r>
          </a:p>
          <a:p>
            <a:r>
              <a:rPr lang="en-US" dirty="0" smtClean="0"/>
              <a:t>Look for opportunities to support mastery</a:t>
            </a:r>
          </a:p>
          <a:p>
            <a:r>
              <a:rPr lang="en-US" dirty="0" smtClean="0"/>
              <a:t>Use the behavior of the child as your language</a:t>
            </a:r>
          </a:p>
          <a:p>
            <a:r>
              <a:rPr lang="en-US" dirty="0" smtClean="0"/>
              <a:t>Value disorganization and vulnerability as an opportunity</a:t>
            </a:r>
          </a:p>
          <a:p>
            <a:r>
              <a:rPr lang="en-US" dirty="0" smtClean="0"/>
              <a:t>Value and understand the relationship between you and the parent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TOUCHPOINTS – GUIDING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5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willing to discuss matters which go beyond your traditional role</a:t>
            </a:r>
          </a:p>
          <a:p>
            <a:r>
              <a:rPr lang="en-US" dirty="0" smtClean="0"/>
              <a:t>Focus on relationships; parent/child, provider/parent</a:t>
            </a:r>
          </a:p>
          <a:p>
            <a:r>
              <a:rPr lang="en-US" dirty="0" smtClean="0"/>
              <a:t>Value passion wherever you find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TOUCHPOINTS – GUIDING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7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parent is the “expert” on his or her child</a:t>
            </a:r>
          </a:p>
          <a:p>
            <a:r>
              <a:rPr lang="en-US" dirty="0" smtClean="0"/>
              <a:t>All parents have strengths</a:t>
            </a:r>
          </a:p>
          <a:p>
            <a:r>
              <a:rPr lang="en-US" dirty="0" smtClean="0"/>
              <a:t>All parents want to do well by their child</a:t>
            </a:r>
          </a:p>
          <a:p>
            <a:r>
              <a:rPr lang="en-US" dirty="0" smtClean="0"/>
              <a:t>All parents have something to share at each developmental stage</a:t>
            </a:r>
          </a:p>
          <a:p>
            <a:r>
              <a:rPr lang="en-US" dirty="0" smtClean="0"/>
              <a:t>Parents have ambivalent feelings</a:t>
            </a:r>
          </a:p>
          <a:p>
            <a:r>
              <a:rPr lang="en-US" dirty="0" smtClean="0"/>
              <a:t>Parenting is a process built on trial and error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TOUCHPOINTS – PARENT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1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http://www.ahaprocess.com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Ruby Payne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 Out of Poverty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19240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vs. Economic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Class is our judgment about how we are positioned compared to others.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Economic Class </a:t>
            </a:r>
            <a:r>
              <a:rPr lang="en-US" dirty="0" smtClean="0"/>
              <a:t>is about how stable our life is.  Do we have resources and choices available to us to envision a positive future story?</a:t>
            </a:r>
          </a:p>
          <a:p>
            <a:r>
              <a:rPr lang="en-US" dirty="0" smtClean="0"/>
              <a:t>We create mental models based on our circumstances.</a:t>
            </a:r>
          </a:p>
          <a:p>
            <a:pPr lvl="1"/>
            <a:r>
              <a:rPr lang="en-US" dirty="0" smtClean="0"/>
              <a:t>Absolute poverty</a:t>
            </a:r>
          </a:p>
          <a:p>
            <a:pPr lvl="1"/>
            <a:r>
              <a:rPr lang="en-US" dirty="0" smtClean="0"/>
              <a:t>Generational poverty</a:t>
            </a:r>
          </a:p>
          <a:p>
            <a:pPr lvl="1"/>
            <a:r>
              <a:rPr lang="en-US" dirty="0" smtClean="0"/>
              <a:t>Situational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Unspoken </a:t>
            </a:r>
            <a:r>
              <a:rPr lang="en-US" dirty="0"/>
              <a:t>cues or habits of a group </a:t>
            </a:r>
            <a:r>
              <a:rPr lang="en-US" dirty="0" smtClean="0"/>
              <a:t>that </a:t>
            </a:r>
            <a:r>
              <a:rPr lang="en-US" dirty="0"/>
              <a:t>let you know if you do or do not belong. </a:t>
            </a:r>
          </a:p>
          <a:p>
            <a:r>
              <a:rPr lang="en-US" dirty="0" smtClean="0"/>
              <a:t>Hidden </a:t>
            </a:r>
            <a:r>
              <a:rPr lang="en-US" dirty="0"/>
              <a:t>rules are about how well we navigate </a:t>
            </a:r>
            <a:r>
              <a:rPr lang="en-US" dirty="0" smtClean="0"/>
              <a:t>different </a:t>
            </a:r>
            <a:r>
              <a:rPr lang="en-US" dirty="0"/>
              <a:t>situations and </a:t>
            </a:r>
            <a:r>
              <a:rPr lang="en-US" dirty="0" smtClean="0"/>
              <a:t>how </a:t>
            </a:r>
            <a:r>
              <a:rPr lang="en-US" dirty="0"/>
              <a:t>we understand economic </a:t>
            </a:r>
            <a:r>
              <a:rPr lang="en-US" dirty="0" smtClean="0"/>
              <a:t>environments </a:t>
            </a:r>
            <a:r>
              <a:rPr lang="en-US" dirty="0"/>
              <a:t>different from our own. </a:t>
            </a:r>
          </a:p>
          <a:p>
            <a:r>
              <a:rPr lang="en-US" dirty="0" smtClean="0"/>
              <a:t>It </a:t>
            </a:r>
            <a:r>
              <a:rPr lang="en-US" dirty="0"/>
              <a:t>is helpful to learn hidden rules in order to </a:t>
            </a:r>
            <a:r>
              <a:rPr lang="en-US" dirty="0" smtClean="0"/>
              <a:t>improve </a:t>
            </a:r>
            <a:r>
              <a:rPr lang="en-US" dirty="0"/>
              <a:t>relationships, resolve </a:t>
            </a:r>
            <a:r>
              <a:rPr lang="en-US" dirty="0" smtClean="0"/>
              <a:t>conflicts</a:t>
            </a:r>
            <a:r>
              <a:rPr lang="en-US" dirty="0"/>
              <a:t>, and design </a:t>
            </a:r>
            <a:r>
              <a:rPr lang="en-US" dirty="0" smtClean="0"/>
              <a:t>programs more </a:t>
            </a:r>
            <a:r>
              <a:rPr lang="en-US" dirty="0"/>
              <a:t>skillfully. </a:t>
            </a:r>
          </a:p>
          <a:p>
            <a:r>
              <a:rPr lang="en-US" dirty="0" smtClean="0"/>
              <a:t>Hidden </a:t>
            </a:r>
            <a:r>
              <a:rPr lang="en-US" dirty="0"/>
              <a:t>rules come directly from the environment in which one lives. If one grows up in poverty, he or </a:t>
            </a:r>
            <a:r>
              <a:rPr lang="en-US" dirty="0" smtClean="0"/>
              <a:t>she </a:t>
            </a:r>
            <a:r>
              <a:rPr lang="en-US" dirty="0"/>
              <a:t>will learn the hidden rules of poverty in order to survive.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2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46047"/>
              </p:ext>
            </p:extLst>
          </p:nvPr>
        </p:nvGraphicFramePr>
        <p:xfrm>
          <a:off x="1447800" y="228600"/>
          <a:ext cx="6096000" cy="647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Poverty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Wealth</a:t>
                      </a:r>
                      <a:endParaRPr lang="en-US" dirty="0"/>
                    </a:p>
                  </a:txBody>
                  <a:tcPr/>
                </a:tc>
              </a:tr>
              <a:tr h="1185333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you have enough? Quantity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you like it? Quality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 it presented well? Presentation</a:t>
                      </a:r>
                      <a:endParaRPr lang="en-US" sz="1600" dirty="0"/>
                    </a:p>
                  </a:txBody>
                  <a:tcPr/>
                </a:tc>
              </a:tr>
              <a:tr h="1185333">
                <a:tc>
                  <a:txBody>
                    <a:bodyPr/>
                    <a:lstStyle/>
                    <a:p>
                      <a:r>
                        <a:rPr lang="en-US" dirty="0" smtClean="0"/>
                        <a:t>Driving Forces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Survival, Relationships</a:t>
                      </a:r>
                    </a:p>
                    <a:p>
                      <a:r>
                        <a:rPr lang="en-US" sz="1600" dirty="0" smtClean="0"/>
                        <a:t>Entertainment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and Achievement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Financial,</a:t>
                      </a:r>
                      <a:r>
                        <a:rPr lang="en-US" sz="1600" baseline="0" dirty="0" smtClean="0"/>
                        <a:t> Political and Social Connections</a:t>
                      </a:r>
                      <a:endParaRPr lang="en-US" sz="1600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most 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most 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 and Traditions </a:t>
                      </a:r>
                    </a:p>
                    <a:p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dirty="0" smtClean="0"/>
                        <a:t>Destiny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Fate, Can’t do much to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Belief</a:t>
                      </a:r>
                      <a:r>
                        <a:rPr lang="en-US" baseline="0" dirty="0" smtClean="0"/>
                        <a:t> in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Noblesse oblige</a:t>
                      </a:r>
                      <a:endParaRPr lang="en-US" dirty="0"/>
                    </a:p>
                  </a:txBody>
                  <a:tcPr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Linked to personal respect, ability to fight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Self-sufficiency,</a:t>
                      </a:r>
                      <a:r>
                        <a:rPr lang="en-US" baseline="0" dirty="0" smtClean="0"/>
                        <a:t> information</a:t>
                      </a:r>
                    </a:p>
                    <a:p>
                      <a:r>
                        <a:rPr lang="en-US" baseline="0" dirty="0" smtClean="0"/>
                        <a:t>Institutions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Expertise, connections, influence policy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 about hidden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 poverty class can benefit by knowing the hidden rules of schools, work and community</a:t>
            </a:r>
          </a:p>
          <a:p>
            <a:r>
              <a:rPr lang="en-US" dirty="0" smtClean="0"/>
              <a:t>People in the middle class can design programs better if they understand the environments and rules of the other classes</a:t>
            </a:r>
          </a:p>
          <a:p>
            <a:r>
              <a:rPr lang="en-US" dirty="0" smtClean="0"/>
              <a:t>People in wealth who want to participate in building sustainable communities can by knowing hidden rules of others coming to the planning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Art and Science of Working with Families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Triple P – Positive Parenting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8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language and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Hidden Rules</a:t>
            </a:r>
          </a:p>
          <a:p>
            <a:r>
              <a:rPr lang="en-US" dirty="0"/>
              <a:t>	</a:t>
            </a:r>
            <a:r>
              <a:rPr lang="en-US" dirty="0" smtClean="0"/>
              <a:t>Middle Class: use formal register for negotiations, verbal, abstract and proactive skills are necessary.</a:t>
            </a:r>
          </a:p>
          <a:p>
            <a:r>
              <a:rPr lang="en-US" dirty="0"/>
              <a:t>	</a:t>
            </a:r>
            <a:r>
              <a:rPr lang="en-US" dirty="0" smtClean="0"/>
              <a:t>Poverty Class: use casual register for survival.</a:t>
            </a:r>
          </a:p>
          <a:p>
            <a:r>
              <a:rPr lang="en-US" dirty="0"/>
              <a:t>	</a:t>
            </a:r>
            <a:r>
              <a:rPr lang="en-US" dirty="0" smtClean="0"/>
              <a:t>Wealthy: use formal register for networking</a:t>
            </a:r>
          </a:p>
          <a:p>
            <a:r>
              <a:rPr lang="en-US" dirty="0" smtClean="0"/>
              <a:t>Language and Power</a:t>
            </a:r>
          </a:p>
          <a:p>
            <a:r>
              <a:rPr lang="en-US" dirty="0"/>
              <a:t>	</a:t>
            </a:r>
            <a:r>
              <a:rPr lang="en-US" dirty="0" smtClean="0"/>
              <a:t>Casual is more accurate</a:t>
            </a:r>
          </a:p>
          <a:p>
            <a:r>
              <a:rPr lang="en-US" dirty="0"/>
              <a:t>	</a:t>
            </a:r>
            <a:r>
              <a:rPr lang="en-US" dirty="0" smtClean="0"/>
              <a:t>Formal has more power</a:t>
            </a:r>
          </a:p>
          <a:p>
            <a:r>
              <a:rPr lang="en-US" dirty="0"/>
              <a:t>	</a:t>
            </a:r>
            <a:r>
              <a:rPr lang="en-US" dirty="0" smtClean="0"/>
              <a:t>Communication can be a balance of power problem</a:t>
            </a:r>
          </a:p>
          <a:p>
            <a:r>
              <a:rPr lang="en-US" dirty="0"/>
              <a:t>	</a:t>
            </a:r>
            <a:r>
              <a:rPr lang="en-US" dirty="0" smtClean="0"/>
              <a:t>Listening is an attitude more than a 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1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Gen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Programs have to reach both children and parents.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Vicious Cycle</a:t>
            </a:r>
          </a:p>
          <a:p>
            <a:r>
              <a:rPr lang="en-US" dirty="0" smtClean="0"/>
              <a:t>	Unpredictable, low wage jobs, increased stress, less self-regulation, increased behavioral issues, decreased bandwidth and worse sense of self, ability to improve made more difficult.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Virtuous Cycle</a:t>
            </a:r>
          </a:p>
          <a:p>
            <a:r>
              <a:rPr lang="en-US" dirty="0"/>
              <a:t>	</a:t>
            </a:r>
            <a:r>
              <a:rPr lang="en-US" dirty="0" smtClean="0"/>
              <a:t>Improved routines, decreased stress, better self-regulation, better behavior, increased bandwidth and improved sense of self, improved economic independence, improved outcome levels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7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Help with Language Issues</a:t>
            </a:r>
          </a:p>
          <a:p>
            <a:r>
              <a:rPr lang="en-US" dirty="0" smtClean="0"/>
              <a:t>Help understand the rules (child welfare/schools etc.)</a:t>
            </a:r>
          </a:p>
          <a:p>
            <a:r>
              <a:rPr lang="en-US" dirty="0" smtClean="0"/>
              <a:t>Analyze the resources and make interventions based on resources that are accessible</a:t>
            </a:r>
          </a:p>
          <a:p>
            <a:r>
              <a:rPr lang="en-US" dirty="0" smtClean="0"/>
              <a:t>Teach mental model</a:t>
            </a:r>
          </a:p>
          <a:p>
            <a:r>
              <a:rPr lang="en-US" dirty="0" smtClean="0"/>
              <a:t>Teach how to plan</a:t>
            </a:r>
          </a:p>
          <a:p>
            <a:r>
              <a:rPr lang="en-US" dirty="0" smtClean="0"/>
              <a:t>Use adult voice and reframe to change behavior</a:t>
            </a:r>
          </a:p>
          <a:p>
            <a:r>
              <a:rPr lang="en-US" dirty="0" smtClean="0"/>
              <a:t>Teach how to ask questions</a:t>
            </a:r>
          </a:p>
          <a:p>
            <a:r>
              <a:rPr lang="en-US" dirty="0" smtClean="0"/>
              <a:t>Understand family dynamics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9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Process for Implementing Change</a:t>
            </a:r>
          </a:p>
        </p:txBody>
      </p:sp>
      <p:pic>
        <p:nvPicPr>
          <p:cNvPr id="35843" name="Content Placeholder 4" descr="Western &amp; Pacific_Process for Implementing Change Steps_horiz 062409_image for PPT_300 dp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7924800" cy="4876800"/>
          </a:xfrm>
        </p:spPr>
      </p:pic>
    </p:spTree>
    <p:extLst>
      <p:ext uri="{BB962C8B-B14F-4D97-AF65-F5344CB8AC3E}">
        <p14:creationId xmlns:p14="http://schemas.microsoft.com/office/powerpoint/2010/main" val="31794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575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ADKAR - Change Management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378825" cy="49530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Awareness of the need for change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Desire to participate and support the change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Knowledge of how to change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Ability to implement the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	required skills/behaviors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Reinforcement to sustain the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	change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rgbClr val="775F55"/>
                </a:solidFill>
              </a:rPr>
              <a:t>Hiatt, J. (2006) </a:t>
            </a:r>
            <a:r>
              <a:rPr lang="en-US" sz="1400" u="sng" dirty="0" smtClean="0">
                <a:solidFill>
                  <a:srgbClr val="775F55"/>
                </a:solidFill>
              </a:rPr>
              <a:t>ADKAR: a Model for Change in Business, Government and our Community : How to Implement Successful Change in our Personal Lives and Professional Careers</a:t>
            </a:r>
            <a:r>
              <a:rPr lang="en-US" sz="1400" dirty="0" smtClean="0">
                <a:solidFill>
                  <a:srgbClr val="775F55"/>
                </a:solidFill>
              </a:rPr>
              <a:t>.  Change Management Learning Center, </a:t>
            </a:r>
            <a:r>
              <a:rPr lang="en-US" sz="1400" dirty="0" err="1" smtClean="0">
                <a:solidFill>
                  <a:srgbClr val="775F55"/>
                </a:solidFill>
              </a:rPr>
              <a:t>Prosci</a:t>
            </a:r>
            <a:r>
              <a:rPr lang="en-US" sz="1400" dirty="0" smtClean="0">
                <a:solidFill>
                  <a:srgbClr val="775F55"/>
                </a:solidFill>
              </a:rPr>
              <a:t>, CO.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80" y="2667000"/>
            <a:ext cx="156621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4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INFORMED SERVICES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that reactive behavior “difficult people” can be an individual’s automatic attempt to deal with what they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a threating situation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 calm when provided with the perceived external containment and safety of clear structure(knowing what to expect) and clearly, respectfully, enforce limits &amp; boundaries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 Informed approach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Safety:  Ensure physical and emotional safety of program families though out the system of care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Trustworthiness: Make tasks and expectations clear and maintain appropriate boundaries.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Transparency: The visual you can give of what your program can offer in the way of support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7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 informed approach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of power with program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Mutuality: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of learning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Empowerment: Providing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building,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resources</a:t>
            </a:r>
          </a:p>
        </p:txBody>
      </p:sp>
    </p:spTree>
    <p:extLst>
      <p:ext uri="{BB962C8B-B14F-4D97-AF65-F5344CB8AC3E}">
        <p14:creationId xmlns:p14="http://schemas.microsoft.com/office/powerpoint/2010/main" val="211682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HELPING RELATIONS – THE ART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present &amp; attuned: the internal experience of the client and demonstrating you understand (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listening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Asking for feedback: (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“please tell me what you think is very important that I understand”  “What do you think about practicing that idea?”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Repairing a disrupted relationship: relationship got “off track” go back to step 1 (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and attuned)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I understand this has been really challenging for you.”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1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&amp; Understanding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Traumatized and very stressed people may not be able to hear and understand you or the process until they experience that they are being understand by you.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agree with them, just that you understand what their experience is. </a:t>
            </a:r>
          </a:p>
          <a:p>
            <a:pPr marL="0" indent="0">
              <a:buNone/>
            </a:pPr>
            <a:r>
              <a:rPr lang="en-US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step with a safe, structured environment usually helps upset people begin to “emotionally regulate” emotionally, physically, and behaviorally. </a:t>
            </a:r>
            <a:endParaRPr lang="en-US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0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729706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Magic Wand!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5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traumatized people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Actively and reflectively listen until person feels understood.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more time and go slower, explain expectations and make sure they are understanding you correctly.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occasion use summarizing statements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Authoritative tone of voice vs. Authoritarian tone of voice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limits firmly and respectfully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6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Non-verbal cues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initial reaction to trauma cues are in the right (non-verbal) brain, facial responses, vocal tone, body posture and movement.</a:t>
            </a:r>
          </a:p>
          <a:p>
            <a:pPr marL="0" indent="0">
              <a:buNone/>
            </a:pPr>
            <a:r>
              <a:rPr lang="en-US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 notice something “ is there something I said I wasn’t clear about” </a:t>
            </a:r>
            <a:endParaRPr lang="en-US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7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Together the Art and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7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40053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Triple P Positive Parenting Program Is </a:t>
            </a:r>
            <a:br>
              <a:rPr lang="en-US" sz="2800" dirty="0" smtClean="0"/>
            </a:br>
            <a:r>
              <a:rPr lang="en-US" sz="2800" dirty="0" smtClean="0"/>
              <a:t>Evidence-Based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341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Triple P as Prevention </a:t>
            </a:r>
          </a:p>
          <a:p>
            <a:pPr lvl="2"/>
            <a:r>
              <a:rPr lang="en-US" sz="2400" dirty="0" smtClean="0"/>
              <a:t>Improves </a:t>
            </a:r>
            <a:r>
              <a:rPr lang="en-US" sz="2400" u="sng" dirty="0" smtClean="0"/>
              <a:t>confidence</a:t>
            </a:r>
            <a:r>
              <a:rPr lang="en-US" sz="2400" dirty="0" smtClean="0"/>
              <a:t> and </a:t>
            </a:r>
            <a:r>
              <a:rPr lang="en-US" sz="2400" u="sng" dirty="0" smtClean="0"/>
              <a:t>competence</a:t>
            </a:r>
            <a:r>
              <a:rPr lang="en-US" sz="2400" dirty="0" smtClean="0"/>
              <a:t> with parenting skills that</a:t>
            </a:r>
            <a:r>
              <a:rPr lang="en-US" altLang="en-US" sz="2400" dirty="0" smtClean="0"/>
              <a:t> promote </a:t>
            </a:r>
            <a:r>
              <a:rPr lang="en-US" altLang="en-US" sz="2400" dirty="0"/>
              <a:t>social, emotional and behavioral competence in </a:t>
            </a:r>
            <a:r>
              <a:rPr lang="en-US" altLang="en-US" sz="2400" dirty="0" smtClean="0"/>
              <a:t>children</a:t>
            </a:r>
            <a:endParaRPr lang="en-US" sz="2400" dirty="0" smtClean="0"/>
          </a:p>
          <a:p>
            <a:pPr lvl="2"/>
            <a:r>
              <a:rPr lang="en-US" sz="2400" dirty="0" smtClean="0"/>
              <a:t>Reduces coercive family processes and use of punitive disciplinary practices that can lead to escalation of problems</a:t>
            </a:r>
          </a:p>
          <a:p>
            <a:pPr lvl="2"/>
            <a:r>
              <a:rPr lang="en-US" sz="2400" dirty="0" smtClean="0"/>
              <a:t>Decreases parental depression, anxiety, stress and anger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33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40053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Triple P Positive Parenting Program Is </a:t>
            </a:r>
            <a:br>
              <a:rPr lang="en-US" sz="2800" dirty="0" smtClean="0"/>
            </a:br>
            <a:r>
              <a:rPr lang="en-US" sz="2800" dirty="0" smtClean="0"/>
              <a:t>Evidence-Based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341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Triple P as Intervention</a:t>
            </a:r>
          </a:p>
          <a:p>
            <a:pPr lvl="2"/>
            <a:r>
              <a:rPr lang="en-US" sz="2400" dirty="0" smtClean="0"/>
              <a:t>Can reduce externalizing behaviors (ADHD, ODD)</a:t>
            </a:r>
          </a:p>
          <a:p>
            <a:pPr lvl="2"/>
            <a:r>
              <a:rPr lang="en-US" sz="2400" dirty="0" smtClean="0"/>
              <a:t>Helps with internalized disorders (anxiety, etc.</a:t>
            </a:r>
          </a:p>
          <a:p>
            <a:pPr lvl="2"/>
            <a:r>
              <a:rPr lang="en-US" sz="2400" dirty="0" smtClean="0"/>
              <a:t>Interrupts the negative behavioral cascade that causes families to utilize more community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3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Triple P Promotes Parental</a:t>
            </a:r>
            <a:br>
              <a:rPr lang="en-US" dirty="0" smtClean="0"/>
            </a:br>
            <a:r>
              <a:rPr lang="en-US" dirty="0" smtClean="0"/>
              <a:t>Self-Regulation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Personal Agency</a:t>
            </a:r>
          </a:p>
          <a:p>
            <a:pPr lvl="1"/>
            <a:r>
              <a:rPr lang="en-US" sz="2800" dirty="0" smtClean="0"/>
              <a:t>Change is attributed to parent’s or child’s efforts</a:t>
            </a:r>
          </a:p>
          <a:p>
            <a:r>
              <a:rPr lang="en-US" sz="2800" dirty="0" smtClean="0"/>
              <a:t>Problem-Solving/Generalization of Skills </a:t>
            </a:r>
          </a:p>
          <a:p>
            <a:pPr lvl="1"/>
            <a:r>
              <a:rPr lang="en-US" sz="2800" dirty="0" smtClean="0"/>
              <a:t>Ability to apply skills/knowledge to new situations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1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 Sanders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87" y="2332037"/>
            <a:ext cx="8229600" cy="4525963"/>
          </a:xfrm>
        </p:spPr>
        <p:txBody>
          <a:bodyPr/>
          <a:lstStyle/>
          <a:p>
            <a:r>
              <a:rPr lang="en-US" dirty="0" smtClean="0"/>
              <a:t>It is a community’s responsibility to value and support the importance of raising children.</a:t>
            </a:r>
          </a:p>
          <a:p>
            <a:r>
              <a:rPr lang="en-US" dirty="0" smtClean="0"/>
              <a:t>Self-regulation applies to parents, children, practitioners, agencies.</a:t>
            </a:r>
          </a:p>
          <a:p>
            <a:r>
              <a:rPr lang="en-US" dirty="0" smtClean="0"/>
              <a:t>Triple P is a trauma sensitive intervention </a:t>
            </a:r>
          </a:p>
          <a:p>
            <a:pPr lvl="1"/>
            <a:r>
              <a:rPr lang="en-US" dirty="0" smtClean="0"/>
              <a:t>“The most important thing in dealing with trauma is that it ceases”</a:t>
            </a:r>
            <a:endParaRPr lang="en-US" dirty="0"/>
          </a:p>
        </p:txBody>
      </p:sp>
      <p:pic>
        <p:nvPicPr>
          <p:cNvPr id="3074" name="Picture 2" descr="Image result for Matt Sa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20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Positive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5 core principles:</a:t>
            </a:r>
          </a:p>
          <a:p>
            <a:pPr lvl="1"/>
            <a:r>
              <a:rPr lang="en-US" dirty="0" smtClean="0"/>
              <a:t>Supporting children’s relationship with peers</a:t>
            </a:r>
          </a:p>
          <a:p>
            <a:pPr lvl="1"/>
            <a:r>
              <a:rPr lang="en-US" dirty="0" smtClean="0"/>
              <a:t>Balancing work and family responsibility (transitions)</a:t>
            </a:r>
          </a:p>
          <a:p>
            <a:pPr lvl="1"/>
            <a:r>
              <a:rPr lang="en-US" dirty="0" smtClean="0"/>
              <a:t>Effective communication with teachers</a:t>
            </a:r>
          </a:p>
          <a:p>
            <a:pPr lvl="1"/>
            <a:r>
              <a:rPr lang="en-US" dirty="0" smtClean="0"/>
              <a:t>Maintaining a positive relationship with extended family</a:t>
            </a:r>
          </a:p>
          <a:p>
            <a:pPr lvl="1"/>
            <a:r>
              <a:rPr lang="en-US" dirty="0" smtClean="0"/>
              <a:t>Being part of a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6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Change in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Change – attributions, expectations, knowledge, self-efficacy</a:t>
            </a:r>
          </a:p>
          <a:p>
            <a:r>
              <a:rPr lang="en-US" dirty="0" smtClean="0"/>
              <a:t>Behavioral Change – praise, incidental teaching</a:t>
            </a:r>
          </a:p>
          <a:p>
            <a:r>
              <a:rPr lang="en-US" dirty="0" smtClean="0"/>
              <a:t>Affective Change – control of emotions, increase positive affection</a:t>
            </a:r>
          </a:p>
          <a:p>
            <a:r>
              <a:rPr lang="en-US" dirty="0" smtClean="0"/>
              <a:t>Contextual Changes – support in different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22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Normalize Participation – peer to peer, social contagion.</a:t>
            </a:r>
          </a:p>
          <a:p>
            <a:r>
              <a:rPr lang="en-US" dirty="0" smtClean="0"/>
              <a:t>Target normative transitions – to childcare, school transitions.</a:t>
            </a:r>
          </a:p>
          <a:p>
            <a:r>
              <a:rPr lang="en-US" dirty="0" smtClean="0"/>
              <a:t>Increase consumer engagement – focus groups, incentives.</a:t>
            </a:r>
          </a:p>
          <a:p>
            <a:r>
              <a:rPr lang="en-US" dirty="0" smtClean="0"/>
              <a:t>Keep things really simple, practical and friendly.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2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communication with parents</a:t>
            </a:r>
          </a:p>
          <a:p>
            <a:r>
              <a:rPr lang="en-US" dirty="0" smtClean="0"/>
              <a:t>Avoid making the child the problem</a:t>
            </a:r>
          </a:p>
          <a:p>
            <a:r>
              <a:rPr lang="en-US" dirty="0" smtClean="0"/>
              <a:t>Identify the interests, concerns, needs, fears and desires of the parent</a:t>
            </a:r>
          </a:p>
          <a:p>
            <a:r>
              <a:rPr lang="en-US" dirty="0" smtClean="0"/>
              <a:t>Look for options to meet those interests/goals</a:t>
            </a:r>
          </a:p>
          <a:p>
            <a:r>
              <a:rPr lang="en-US" dirty="0" smtClean="0"/>
              <a:t>Be aware of legitimate limitations – socioeconomic (transportation, childcare), cultural, educational, mental, physical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Nutshell </a:t>
            </a:r>
            <a:r>
              <a:rPr lang="en-US" sz="1600" dirty="0" smtClean="0"/>
              <a:t>Kathy Flores, San Lorenzo Unified School District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7193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Grace Harris, MFT</a:t>
            </a:r>
          </a:p>
          <a:p>
            <a:r>
              <a:rPr lang="en-US" dirty="0" smtClean="0"/>
              <a:t>Parent Resources Director</a:t>
            </a:r>
          </a:p>
          <a:p>
            <a:r>
              <a:rPr lang="en-US" dirty="0" smtClean="0"/>
              <a:t>Child Parent Institute</a:t>
            </a:r>
          </a:p>
          <a:p>
            <a:r>
              <a:rPr lang="en-US" dirty="0" smtClean="0">
                <a:hlinkClick r:id="rId2"/>
              </a:rPr>
              <a:t>graceh@calparents.org</a:t>
            </a:r>
            <a:endParaRPr lang="en-US" dirty="0" smtClean="0"/>
          </a:p>
          <a:p>
            <a:r>
              <a:rPr lang="en-US" dirty="0" smtClean="0"/>
              <a:t>(707) 585-6108 x 1103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be reactive</a:t>
            </a:r>
          </a:p>
          <a:p>
            <a:r>
              <a:rPr lang="en-US" dirty="0" smtClean="0"/>
              <a:t>Maintain focus, calm, professional manner</a:t>
            </a:r>
          </a:p>
          <a:p>
            <a:r>
              <a:rPr lang="en-US" dirty="0" smtClean="0"/>
              <a:t>Diffuse negative emotions – listen without judgment, restate their concerns, acknowledge feelings, find points to agree on.</a:t>
            </a:r>
          </a:p>
          <a:p>
            <a:r>
              <a:rPr lang="en-US" dirty="0" smtClean="0"/>
              <a:t>Use good communication skills – tell me more, listen, keep tone positive</a:t>
            </a:r>
          </a:p>
          <a:p>
            <a:r>
              <a:rPr lang="en-US" dirty="0" smtClean="0"/>
              <a:t>Engage in joint problem solving –focus on the problem (not the people), focus on strengths.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ACES</a:t>
            </a:r>
          </a:p>
          <a:p>
            <a:r>
              <a:rPr lang="en-US" dirty="0" smtClean="0"/>
              <a:t>STRENTHENING FAMILIES – 5 PROTECTIVE FACTORS</a:t>
            </a:r>
          </a:p>
          <a:p>
            <a:r>
              <a:rPr lang="en-US" dirty="0" smtClean="0"/>
              <a:t>TOUCHPOINTS</a:t>
            </a:r>
          </a:p>
          <a:p>
            <a:r>
              <a:rPr lang="en-US" dirty="0" smtClean="0"/>
              <a:t>BRIDGES OUT OF POVERTY</a:t>
            </a:r>
          </a:p>
          <a:p>
            <a:r>
              <a:rPr lang="en-US" dirty="0" smtClean="0"/>
              <a:t>CHANGE MANAGEMENT</a:t>
            </a:r>
          </a:p>
          <a:p>
            <a:r>
              <a:rPr lang="en-US" dirty="0" smtClean="0"/>
              <a:t>TRAUMA INFORMED CARE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FRAMEWORKS/VALUE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0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ADVERSE CHILDHOOD EXPERIENCES  (</a:t>
            </a:r>
            <a:r>
              <a:rPr lang="en-US" dirty="0" smtClean="0">
                <a:solidFill>
                  <a:srgbClr val="C00000"/>
                </a:solidFill>
              </a:rPr>
              <a:t>ACES)  EFFECT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3200" dirty="0" smtClean="0"/>
              <a:t>Emotional States (depression, anxiety)</a:t>
            </a:r>
          </a:p>
          <a:p>
            <a:pPr lvl="1"/>
            <a:r>
              <a:rPr lang="en-US" sz="3200" dirty="0" smtClean="0"/>
              <a:t>Behavior (drug and alcohol dependence, relationship problems)</a:t>
            </a:r>
          </a:p>
          <a:p>
            <a:pPr lvl="1"/>
            <a:r>
              <a:rPr lang="en-US" sz="3200" dirty="0" smtClean="0"/>
              <a:t>Physical well-being (chronic disease)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527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380999"/>
            <a:ext cx="7743825" cy="55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ACES </a:t>
            </a:r>
            <a:r>
              <a:rPr lang="en-US" smtClean="0"/>
              <a:t>Effect Parenting?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it like to live in a household with parenting adults who have depression, substance abuse issues, chronic illnesses?</a:t>
            </a:r>
          </a:p>
          <a:p>
            <a:endParaRPr lang="en-US" dirty="0" smtClean="0"/>
          </a:p>
          <a:p>
            <a:r>
              <a:rPr lang="en-US" dirty="0" smtClean="0"/>
              <a:t>How can we change outcomes for children by giving parents a chance to make a different meaning from their experiences?</a:t>
            </a:r>
          </a:p>
          <a:p>
            <a:endParaRPr lang="en-US" dirty="0" smtClean="0"/>
          </a:p>
          <a:p>
            <a:r>
              <a:rPr lang="en-US" dirty="0" smtClean="0"/>
              <a:t>Can we support parents in choosing a more protected developmental path for their children?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1832</Words>
  <Application>Microsoft Office PowerPoint</Application>
  <PresentationFormat>On-screen Show (4:3)</PresentationFormat>
  <Paragraphs>237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CHALLENGING FAMILIES </vt:lpstr>
      <vt:lpstr>The Art and Science of Working with Families</vt:lpstr>
      <vt:lpstr>There is no Magic Wand!</vt:lpstr>
      <vt:lpstr>In a Nutshell Kathy Flores, San Lorenzo Unified School District</vt:lpstr>
      <vt:lpstr>In a Nutshell</vt:lpstr>
      <vt:lpstr>FRAMEWORKS/VALUE SYSTEMS</vt:lpstr>
      <vt:lpstr>ADVERSE CHILDHOOD EXPERIENCES  (ACES)  EFFECT  </vt:lpstr>
      <vt:lpstr>PowerPoint Presentation</vt:lpstr>
      <vt:lpstr>How do ACES Effect Parenting?</vt:lpstr>
      <vt:lpstr> Strengthening Families  Guiding Principles</vt:lpstr>
      <vt:lpstr>PowerPoint Presentation</vt:lpstr>
      <vt:lpstr>TOUCHPOINTS – GUIDING PRINCIPLES</vt:lpstr>
      <vt:lpstr>TOUCHPOINTS – GUIDING PRINCIPLES</vt:lpstr>
      <vt:lpstr>TOUCHPOINTS – PARENT ASSUMPTIONS</vt:lpstr>
      <vt:lpstr>Bridges Out of Poverty</vt:lpstr>
      <vt:lpstr>Social Class vs. Economic Class</vt:lpstr>
      <vt:lpstr>HIDDEN RULES</vt:lpstr>
      <vt:lpstr>PowerPoint Presentation</vt:lpstr>
      <vt:lpstr>Observations about hidden rules</vt:lpstr>
      <vt:lpstr>Role of language and story</vt:lpstr>
      <vt:lpstr>2 Gen Approach</vt:lpstr>
      <vt:lpstr>Strategies </vt:lpstr>
      <vt:lpstr>Process for Implementing Change</vt:lpstr>
      <vt:lpstr>ADKAR - Change Management Model</vt:lpstr>
      <vt:lpstr>TRAUMA INFORMED SERVICES</vt:lpstr>
      <vt:lpstr>Trauma Informed approach</vt:lpstr>
      <vt:lpstr>Trauma informed approach</vt:lpstr>
      <vt:lpstr>FUNDAMENTALS OF HELPING RELATIONS – THE ART </vt:lpstr>
      <vt:lpstr>Listening &amp; Understanding</vt:lpstr>
      <vt:lpstr>Working with traumatized people </vt:lpstr>
      <vt:lpstr>Non-verbal cues</vt:lpstr>
      <vt:lpstr>Putting Together the Art and Science</vt:lpstr>
      <vt:lpstr>Triple P Positive Parenting Program Is  Evidence-Based </vt:lpstr>
      <vt:lpstr>Triple P Positive Parenting Program Is  Evidence-Based </vt:lpstr>
      <vt:lpstr>Triple P Promotes Parental Self-Regulation </vt:lpstr>
      <vt:lpstr>Matt Sanders</vt:lpstr>
      <vt:lpstr>Aspects of Positive Parenting</vt:lpstr>
      <vt:lpstr>What Drives Change in Parents</vt:lpstr>
      <vt:lpstr>Parent Engagement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FAMILIES</dc:title>
  <dc:creator>grace harris</dc:creator>
  <cp:lastModifiedBy>STEPHANIE ROMNEY</cp:lastModifiedBy>
  <cp:revision>2</cp:revision>
  <dcterms:created xsi:type="dcterms:W3CDTF">2016-12-05T22:33:05Z</dcterms:created>
  <dcterms:modified xsi:type="dcterms:W3CDTF">2016-12-06T22:46:32Z</dcterms:modified>
</cp:coreProperties>
</file>