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8" r:id="rId9"/>
    <p:sldId id="265" r:id="rId10"/>
    <p:sldId id="266" r:id="rId11"/>
    <p:sldId id="267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9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8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9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0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3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5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9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8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0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7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81D7C-3A5A-4D16-9A91-6D139672C0B2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B68B9-8628-4755-A9CC-42F35DD078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8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447800"/>
            <a:ext cx="6019800" cy="21240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Highlights from the Helping Families Change Conference</a:t>
            </a:r>
          </a:p>
          <a:p>
            <a:r>
              <a:rPr lang="en-US" sz="1800" dirty="0" smtClean="0"/>
              <a:t>Grace Harris, MFT</a:t>
            </a:r>
          </a:p>
          <a:p>
            <a:r>
              <a:rPr lang="en-US" sz="1800" dirty="0" smtClean="0"/>
              <a:t>February 16, 2016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0198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072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Children who have callous “traits” and unemotional features may not respond as well.</a:t>
            </a:r>
          </a:p>
          <a:p>
            <a:r>
              <a:rPr lang="en-US" dirty="0" smtClean="0"/>
              <a:t>There is a stronger need to teach parents how to promote warmth and reinforce discipline strategies.</a:t>
            </a:r>
          </a:p>
          <a:p>
            <a:r>
              <a:rPr lang="en-US" dirty="0" smtClean="0"/>
              <a:t>Teach motional engagement – for example reciprocal eye contact.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272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Families may need more engagement and check- ups.  Think of phone calls, brief daily check ins and text messages.</a:t>
            </a:r>
          </a:p>
          <a:p>
            <a:r>
              <a:rPr lang="en-US" dirty="0" smtClean="0"/>
              <a:t>Parents should have some ideas about developmental path and that older children may need more components added.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79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Parent Education and ADHD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improve some child disruptive behaviors</a:t>
            </a:r>
          </a:p>
          <a:p>
            <a:r>
              <a:rPr lang="en-US" dirty="0" smtClean="0"/>
              <a:t>Can help parents predict child behaviors</a:t>
            </a:r>
          </a:p>
          <a:p>
            <a:r>
              <a:rPr lang="en-US" dirty="0" smtClean="0"/>
              <a:t>Can help parent make less blaming of child and thus will be less negative towards child.</a:t>
            </a:r>
            <a:endParaRPr lang="en-US" dirty="0"/>
          </a:p>
        </p:txBody>
      </p:sp>
      <p:pic>
        <p:nvPicPr>
          <p:cNvPr id="6146" name="Picture 2" descr="C:\Users\graceh\AppData\Local\Microsoft\Windows\Temporary Internet Files\Content.IE5\MM6BYVFH\cartoonkid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72000"/>
            <a:ext cx="2514600" cy="149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21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 WITH ADHD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50% of adults with ADHD have children.</a:t>
            </a:r>
          </a:p>
          <a:p>
            <a:r>
              <a:rPr lang="en-US" dirty="0" smtClean="0"/>
              <a:t>50% of children with ADHD have one parent with ADHD.</a:t>
            </a:r>
          </a:p>
          <a:p>
            <a:r>
              <a:rPr lang="en-US" dirty="0" smtClean="0"/>
              <a:t>Parents with ADHD have more empathy for children than parents without.</a:t>
            </a:r>
          </a:p>
          <a:p>
            <a:r>
              <a:rPr lang="en-US" dirty="0" smtClean="0"/>
              <a:t>Parents may be more inconsistent due to inattention and there may be poor monitoring and poor problem solving.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92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</a:t>
            </a:r>
            <a:r>
              <a:rPr lang="en-US" smtClean="0"/>
              <a:t>hard for parents to live with these kids 24 hours a day, 7 days a week.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560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 Sanders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987" y="2332037"/>
            <a:ext cx="8229600" cy="4525963"/>
          </a:xfrm>
        </p:spPr>
        <p:txBody>
          <a:bodyPr/>
          <a:lstStyle/>
          <a:p>
            <a:r>
              <a:rPr lang="en-US" dirty="0" smtClean="0"/>
              <a:t>It is a community’s responsibility to value and support the importance of raising children.</a:t>
            </a:r>
          </a:p>
          <a:p>
            <a:r>
              <a:rPr lang="en-US" dirty="0" smtClean="0"/>
              <a:t>Self-regulation applies to parents, children, practitioners, agencies.</a:t>
            </a:r>
          </a:p>
          <a:p>
            <a:r>
              <a:rPr lang="en-US" dirty="0" smtClean="0"/>
              <a:t>Triple P is a trauma sensitive intervention </a:t>
            </a:r>
          </a:p>
          <a:p>
            <a:pPr lvl="1"/>
            <a:r>
              <a:rPr lang="en-US" dirty="0" smtClean="0"/>
              <a:t>“The most important thing in dealing with trauma is that it ceases”</a:t>
            </a:r>
            <a:endParaRPr lang="en-US" dirty="0"/>
          </a:p>
        </p:txBody>
      </p:sp>
      <p:pic>
        <p:nvPicPr>
          <p:cNvPr id="3074" name="Picture 2" descr="Image result for Matt Sand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507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Aspects of Positive Parenting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the 5 core principles:</a:t>
            </a:r>
          </a:p>
          <a:p>
            <a:pPr lvl="1"/>
            <a:r>
              <a:rPr lang="en-US" dirty="0" smtClean="0"/>
              <a:t>Supporting children’s relationship with peers</a:t>
            </a:r>
          </a:p>
          <a:p>
            <a:pPr lvl="1"/>
            <a:r>
              <a:rPr lang="en-US" dirty="0" smtClean="0"/>
              <a:t>Balancing work and family responsibility (transitions)</a:t>
            </a:r>
          </a:p>
          <a:p>
            <a:pPr lvl="1"/>
            <a:r>
              <a:rPr lang="en-US" dirty="0" smtClean="0"/>
              <a:t>Effective communication with teachers</a:t>
            </a:r>
          </a:p>
          <a:p>
            <a:pPr lvl="1"/>
            <a:r>
              <a:rPr lang="en-US" dirty="0" smtClean="0"/>
              <a:t>Maintaining a positive relationship with extended family</a:t>
            </a:r>
          </a:p>
          <a:p>
            <a:pPr lvl="1"/>
            <a:r>
              <a:rPr lang="en-US" dirty="0" smtClean="0"/>
              <a:t>Being part of a community.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445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Drives Change in 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Cognitive Change – attributions, expectations, knowledge, self-efficacy</a:t>
            </a:r>
          </a:p>
          <a:p>
            <a:r>
              <a:rPr lang="en-US" dirty="0" smtClean="0"/>
              <a:t>Behavioral Change – praise, incidental teaching</a:t>
            </a:r>
          </a:p>
          <a:p>
            <a:r>
              <a:rPr lang="en-US" dirty="0" smtClean="0"/>
              <a:t>Affective Change – control of emotions, increase positive affection</a:t>
            </a:r>
          </a:p>
          <a:p>
            <a:r>
              <a:rPr lang="en-US" dirty="0" smtClean="0"/>
              <a:t>Contextual Changes – support in different environments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2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Normalize Participation – peer to peer, social contagion.</a:t>
            </a:r>
          </a:p>
          <a:p>
            <a:r>
              <a:rPr lang="en-US" dirty="0" smtClean="0"/>
              <a:t>Target normative transitions – to childcare, school transitions.</a:t>
            </a:r>
          </a:p>
          <a:p>
            <a:r>
              <a:rPr lang="en-US" dirty="0" smtClean="0"/>
              <a:t>Increase consumer engagement – focus groups, incentives.</a:t>
            </a:r>
          </a:p>
          <a:p>
            <a:r>
              <a:rPr lang="en-US" dirty="0" smtClean="0"/>
              <a:t>Keep things really simple, practical and friendly.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2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Improving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 people drop out for reasons not due to the parenting program.</a:t>
            </a:r>
          </a:p>
          <a:p>
            <a:r>
              <a:rPr lang="en-US" dirty="0" smtClean="0"/>
              <a:t>Need to re-engage, welcome them to come back.</a:t>
            </a:r>
          </a:p>
          <a:p>
            <a:r>
              <a:rPr lang="en-US" dirty="0" smtClean="0"/>
              <a:t>Aggressive follow-up.</a:t>
            </a:r>
          </a:p>
          <a:p>
            <a:r>
              <a:rPr lang="en-US" dirty="0" smtClean="0"/>
              <a:t>Improve teamwork.</a:t>
            </a:r>
          </a:p>
          <a:p>
            <a:r>
              <a:rPr lang="en-US" dirty="0" smtClean="0"/>
              <a:t>Enhance social connectedness.</a:t>
            </a:r>
          </a:p>
          <a:p>
            <a:r>
              <a:rPr lang="en-US" dirty="0" smtClean="0"/>
              <a:t>Reinforce early success. Emotionally connect to valued outcomes.</a:t>
            </a:r>
          </a:p>
          <a:p>
            <a:endParaRPr lang="en-US" dirty="0"/>
          </a:p>
        </p:txBody>
      </p:sp>
      <p:pic>
        <p:nvPicPr>
          <p:cNvPr id="2050" name="Picture 2" descr="C:\Users\graceh\AppData\Local\Microsoft\Windows\Temporary Internet Files\Content.IE5\HWY0JFFL\1194984633710061892pace_e_bene__architetto__01.svg.med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00400"/>
            <a:ext cx="2292358" cy="188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Triple P and Conduct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Robert McMahon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Non-compliance is the keystone behavior and it appears early.</a:t>
            </a:r>
          </a:p>
          <a:p>
            <a:r>
              <a:rPr lang="en-US" dirty="0" smtClean="0"/>
              <a:t>Parent gives a command, child does not comply, parent may give up or escalate until child complies – builds a system where both eventually escalate.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36135"/>
            <a:ext cx="1133475" cy="16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569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ADHD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Charlotte Johnston</a:t>
            </a:r>
          </a:p>
          <a:p>
            <a:r>
              <a:rPr lang="en-US" dirty="0" smtClean="0"/>
              <a:t>Significant genetic and/or epigenetic influence for ADHD.</a:t>
            </a:r>
          </a:p>
          <a:p>
            <a:r>
              <a:rPr lang="en-US" dirty="0" smtClean="0"/>
              <a:t>ADHD predicts parenting difficulties – children are impulsive and disorganized.</a:t>
            </a:r>
          </a:p>
          <a:p>
            <a:r>
              <a:rPr lang="en-US" dirty="0" smtClean="0"/>
              <a:t>Parenting difficulties can lead to comorbidity of ODD or CD especially in highly challenged families.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99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Parenting programs are an effective intervention.  However, the effect may not carry over to schools and may also have to intervene in that environment.</a:t>
            </a:r>
          </a:p>
          <a:p>
            <a:r>
              <a:rPr lang="en-US" dirty="0" smtClean="0"/>
              <a:t>Both group and individual programs are a good return on investment, however in socially disadvantaged families individual support is more effective than 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659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559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Matt Sanders</vt:lpstr>
      <vt:lpstr>Aspects of Positive Parenting</vt:lpstr>
      <vt:lpstr>What Drives Change in Parents</vt:lpstr>
      <vt:lpstr>Parent Engagement</vt:lpstr>
      <vt:lpstr>Improving Retention</vt:lpstr>
      <vt:lpstr>Triple P and Conduct Disorders</vt:lpstr>
      <vt:lpstr>ADHD</vt:lpstr>
      <vt:lpstr>Interventions</vt:lpstr>
      <vt:lpstr>Interventions</vt:lpstr>
      <vt:lpstr>Interventions</vt:lpstr>
      <vt:lpstr>Parent Education and ADHD</vt:lpstr>
      <vt:lpstr>PARENTS WITH ADHD</vt:lpstr>
      <vt:lpstr>REMEMBER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harris</dc:creator>
  <cp:lastModifiedBy>STEPHANIE ROMNEY</cp:lastModifiedBy>
  <cp:revision>7</cp:revision>
  <dcterms:created xsi:type="dcterms:W3CDTF">2016-02-12T00:00:23Z</dcterms:created>
  <dcterms:modified xsi:type="dcterms:W3CDTF">2016-03-02T18:19:17Z</dcterms:modified>
</cp:coreProperties>
</file>