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notesSlides/notesSlide1.xml" ContentType="application/vnd.openxmlformats-officedocument.presentationml.notesSlide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16"/>
  </p:notesMasterIdLst>
  <p:handoutMasterIdLst>
    <p:handoutMasterId r:id="rId17"/>
  </p:handoutMasterIdLst>
  <p:sldIdLst>
    <p:sldId id="452" r:id="rId2"/>
    <p:sldId id="717" r:id="rId3"/>
    <p:sldId id="718" r:id="rId4"/>
    <p:sldId id="720" r:id="rId5"/>
    <p:sldId id="721" r:id="rId6"/>
    <p:sldId id="722" r:id="rId7"/>
    <p:sldId id="725" r:id="rId8"/>
    <p:sldId id="726" r:id="rId9"/>
    <p:sldId id="724" r:id="rId10"/>
    <p:sldId id="723" r:id="rId11"/>
    <p:sldId id="702" r:id="rId12"/>
    <p:sldId id="705" r:id="rId13"/>
    <p:sldId id="719" r:id="rId14"/>
    <p:sldId id="430" r:id="rId15"/>
  </p:sldIdLst>
  <p:sldSz cx="9144000" cy="6858000" type="screen4x3"/>
  <p:notesSz cx="7067550" cy="10198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12">
          <p15:clr>
            <a:srgbClr val="A4A3A4"/>
          </p15:clr>
        </p15:guide>
        <p15:guide id="2" pos="22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6699"/>
    <a:srgbClr val="1E6B92"/>
    <a:srgbClr val="96B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6447" autoAdjust="0"/>
  </p:normalViewPr>
  <p:slideViewPr>
    <p:cSldViewPr>
      <p:cViewPr varScale="1">
        <p:scale>
          <a:sx n="94" d="100"/>
          <a:sy n="94" d="100"/>
        </p:scale>
        <p:origin x="-4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1578" y="-72"/>
      </p:cViewPr>
      <p:guideLst>
        <p:guide orient="horz" pos="3212"/>
        <p:guide pos="22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8B4DB2-AE8E-4505-80B6-2B2054436F45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580EA7-6FAE-4B8C-9923-7B7CA565D4B5}">
      <dgm:prSet phldrT="[Text]"/>
      <dgm:spPr/>
      <dgm:t>
        <a:bodyPr/>
        <a:lstStyle/>
        <a:p>
          <a:r>
            <a:rPr lang="en-US" b="1" dirty="0" smtClean="0"/>
            <a:t>Selection</a:t>
          </a:r>
          <a:endParaRPr lang="en-US" b="1" dirty="0"/>
        </a:p>
      </dgm:t>
    </dgm:pt>
    <dgm:pt modelId="{944CD7F6-0236-4695-8E3C-358B710445CA}" type="parTrans" cxnId="{B4F2C765-A195-4A92-B1D7-923C4C382B27}">
      <dgm:prSet/>
      <dgm:spPr/>
      <dgm:t>
        <a:bodyPr/>
        <a:lstStyle/>
        <a:p>
          <a:endParaRPr lang="en-US"/>
        </a:p>
      </dgm:t>
    </dgm:pt>
    <dgm:pt modelId="{9753A41D-E7E7-4D4E-87DD-9AA9010A15C9}" type="sibTrans" cxnId="{B4F2C765-A195-4A92-B1D7-923C4C382B27}">
      <dgm:prSet/>
      <dgm:spPr/>
      <dgm:t>
        <a:bodyPr/>
        <a:lstStyle/>
        <a:p>
          <a:endParaRPr lang="en-US"/>
        </a:p>
      </dgm:t>
    </dgm:pt>
    <dgm:pt modelId="{8B3EB7B4-8F04-4F5A-B2FD-02DC2DCDB0EF}">
      <dgm:prSet phldrT="[Text]"/>
      <dgm:spPr/>
      <dgm:t>
        <a:bodyPr/>
        <a:lstStyle/>
        <a:p>
          <a:r>
            <a:rPr lang="en-US" b="1" dirty="0" smtClean="0"/>
            <a:t>Pre-service training</a:t>
          </a:r>
          <a:endParaRPr lang="en-US" b="1" dirty="0"/>
        </a:p>
      </dgm:t>
    </dgm:pt>
    <dgm:pt modelId="{FACD3FF8-4315-4017-9E02-EFA71FEE4162}" type="parTrans" cxnId="{DEC1B852-2DC1-4069-804F-7EA93227F437}">
      <dgm:prSet/>
      <dgm:spPr/>
      <dgm:t>
        <a:bodyPr/>
        <a:lstStyle/>
        <a:p>
          <a:endParaRPr lang="en-US"/>
        </a:p>
      </dgm:t>
    </dgm:pt>
    <dgm:pt modelId="{516B0D9E-A89F-4782-B927-7BD84450F1C7}" type="sibTrans" cxnId="{DEC1B852-2DC1-4069-804F-7EA93227F437}">
      <dgm:prSet/>
      <dgm:spPr/>
      <dgm:t>
        <a:bodyPr/>
        <a:lstStyle/>
        <a:p>
          <a:endParaRPr lang="en-US"/>
        </a:p>
      </dgm:t>
    </dgm:pt>
    <dgm:pt modelId="{C5675F35-D753-448F-9488-E59BAC128DC1}">
      <dgm:prSet phldrT="[Text]"/>
      <dgm:spPr/>
      <dgm:t>
        <a:bodyPr/>
        <a:lstStyle/>
        <a:p>
          <a:r>
            <a:rPr lang="en-US" b="1" dirty="0" smtClean="0"/>
            <a:t>Consultation and Coaching</a:t>
          </a:r>
          <a:endParaRPr lang="en-US" b="1" dirty="0"/>
        </a:p>
      </dgm:t>
    </dgm:pt>
    <dgm:pt modelId="{585A608D-DE40-4F6D-8E14-47B32813F246}" type="parTrans" cxnId="{A065468F-4919-4472-9D3B-126FD127CF7B}">
      <dgm:prSet/>
      <dgm:spPr/>
      <dgm:t>
        <a:bodyPr/>
        <a:lstStyle/>
        <a:p>
          <a:endParaRPr lang="en-US"/>
        </a:p>
      </dgm:t>
    </dgm:pt>
    <dgm:pt modelId="{CD8DAEC1-7BB4-45B7-945E-C5EDA7C0492E}" type="sibTrans" cxnId="{A065468F-4919-4472-9D3B-126FD127CF7B}">
      <dgm:prSet/>
      <dgm:spPr/>
      <dgm:t>
        <a:bodyPr/>
        <a:lstStyle/>
        <a:p>
          <a:endParaRPr lang="en-US"/>
        </a:p>
      </dgm:t>
    </dgm:pt>
    <dgm:pt modelId="{12E70051-6BC8-421B-821F-FF01B153D164}">
      <dgm:prSet phldrT="[Text]"/>
      <dgm:spPr/>
      <dgm:t>
        <a:bodyPr/>
        <a:lstStyle/>
        <a:p>
          <a:r>
            <a:rPr lang="en-US" b="1" dirty="0" smtClean="0"/>
            <a:t>Facilitative Admin Support</a:t>
          </a:r>
          <a:endParaRPr lang="en-US" b="1" dirty="0"/>
        </a:p>
      </dgm:t>
    </dgm:pt>
    <dgm:pt modelId="{9AA9289F-9A67-4352-850A-E9495EDE4CAD}" type="parTrans" cxnId="{F9BB80DB-9161-4899-870B-FFCC94A2A48C}">
      <dgm:prSet/>
      <dgm:spPr/>
      <dgm:t>
        <a:bodyPr/>
        <a:lstStyle/>
        <a:p>
          <a:endParaRPr lang="en-US"/>
        </a:p>
      </dgm:t>
    </dgm:pt>
    <dgm:pt modelId="{B052C112-9ACA-4EDF-AFA1-12DAA38FC2DF}" type="sibTrans" cxnId="{F9BB80DB-9161-4899-870B-FFCC94A2A48C}">
      <dgm:prSet/>
      <dgm:spPr/>
      <dgm:t>
        <a:bodyPr/>
        <a:lstStyle/>
        <a:p>
          <a:endParaRPr lang="en-US"/>
        </a:p>
      </dgm:t>
    </dgm:pt>
    <dgm:pt modelId="{5D2220E2-0778-4210-9022-D19BE84C2E2A}">
      <dgm:prSet phldrT="[Text]"/>
      <dgm:spPr/>
      <dgm:t>
        <a:bodyPr/>
        <a:lstStyle/>
        <a:p>
          <a:r>
            <a:rPr lang="en-US" b="1" dirty="0" smtClean="0"/>
            <a:t>Staff and Program Evaluation</a:t>
          </a:r>
          <a:endParaRPr lang="en-US" b="1" dirty="0"/>
        </a:p>
      </dgm:t>
    </dgm:pt>
    <dgm:pt modelId="{D378BEC0-B101-4BA8-942C-14FBD7C2DFAC}" type="parTrans" cxnId="{D04823E8-0C86-418C-B8AE-33E6FB1604F7}">
      <dgm:prSet/>
      <dgm:spPr/>
      <dgm:t>
        <a:bodyPr/>
        <a:lstStyle/>
        <a:p>
          <a:endParaRPr lang="en-US"/>
        </a:p>
      </dgm:t>
    </dgm:pt>
    <dgm:pt modelId="{B90E865D-3005-48A3-AD6C-076E04D73704}" type="sibTrans" cxnId="{D04823E8-0C86-418C-B8AE-33E6FB1604F7}">
      <dgm:prSet/>
      <dgm:spPr/>
      <dgm:t>
        <a:bodyPr/>
        <a:lstStyle/>
        <a:p>
          <a:endParaRPr lang="en-US"/>
        </a:p>
      </dgm:t>
    </dgm:pt>
    <dgm:pt modelId="{BFB72B9E-1955-463A-B85B-562427EB262A}" type="pres">
      <dgm:prSet presAssocID="{988B4DB2-AE8E-4505-80B6-2B2054436F4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2E2A27-51D7-4172-B871-42EFE5A6FB0A}" type="pres">
      <dgm:prSet presAssocID="{1A580EA7-6FAE-4B8C-9923-7B7CA565D4B5}" presName="dummy" presStyleCnt="0"/>
      <dgm:spPr/>
    </dgm:pt>
    <dgm:pt modelId="{5106099A-00BA-4F26-8BA6-5211E2485C11}" type="pres">
      <dgm:prSet presAssocID="{1A580EA7-6FAE-4B8C-9923-7B7CA565D4B5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2E7F4C-A5D0-4658-A825-57A31888004F}" type="pres">
      <dgm:prSet presAssocID="{9753A41D-E7E7-4D4E-87DD-9AA9010A15C9}" presName="sibTrans" presStyleLbl="node1" presStyleIdx="0" presStyleCnt="5"/>
      <dgm:spPr/>
      <dgm:t>
        <a:bodyPr/>
        <a:lstStyle/>
        <a:p>
          <a:endParaRPr lang="en-US"/>
        </a:p>
      </dgm:t>
    </dgm:pt>
    <dgm:pt modelId="{3D878FFE-DFD0-439F-95BC-77F93660B9D7}" type="pres">
      <dgm:prSet presAssocID="{8B3EB7B4-8F04-4F5A-B2FD-02DC2DCDB0EF}" presName="dummy" presStyleCnt="0"/>
      <dgm:spPr/>
    </dgm:pt>
    <dgm:pt modelId="{266DAF22-244D-4860-8F9A-8C1445461B0B}" type="pres">
      <dgm:prSet presAssocID="{8B3EB7B4-8F04-4F5A-B2FD-02DC2DCDB0EF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D57ECE-2458-45A8-B23A-382CFE00FC03}" type="pres">
      <dgm:prSet presAssocID="{516B0D9E-A89F-4782-B927-7BD84450F1C7}" presName="sibTrans" presStyleLbl="node1" presStyleIdx="1" presStyleCnt="5"/>
      <dgm:spPr/>
      <dgm:t>
        <a:bodyPr/>
        <a:lstStyle/>
        <a:p>
          <a:endParaRPr lang="en-US"/>
        </a:p>
      </dgm:t>
    </dgm:pt>
    <dgm:pt modelId="{C51B511B-EB70-4A7B-B9F7-80897EAB439E}" type="pres">
      <dgm:prSet presAssocID="{C5675F35-D753-448F-9488-E59BAC128DC1}" presName="dummy" presStyleCnt="0"/>
      <dgm:spPr/>
    </dgm:pt>
    <dgm:pt modelId="{2F7FF838-504B-4E71-AD1E-54652F8B4F87}" type="pres">
      <dgm:prSet presAssocID="{C5675F35-D753-448F-9488-E59BAC128DC1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9F62B8-163D-4734-A8C2-C911E0335030}" type="pres">
      <dgm:prSet presAssocID="{CD8DAEC1-7BB4-45B7-945E-C5EDA7C0492E}" presName="sibTrans" presStyleLbl="node1" presStyleIdx="2" presStyleCnt="5"/>
      <dgm:spPr/>
      <dgm:t>
        <a:bodyPr/>
        <a:lstStyle/>
        <a:p>
          <a:endParaRPr lang="en-US"/>
        </a:p>
      </dgm:t>
    </dgm:pt>
    <dgm:pt modelId="{AD2C8BF0-DCB0-4C51-89FF-4D0B8E9AF360}" type="pres">
      <dgm:prSet presAssocID="{12E70051-6BC8-421B-821F-FF01B153D164}" presName="dummy" presStyleCnt="0"/>
      <dgm:spPr/>
    </dgm:pt>
    <dgm:pt modelId="{D9FDB02E-10A5-4E1B-AE9B-DE3AE821FB1A}" type="pres">
      <dgm:prSet presAssocID="{12E70051-6BC8-421B-821F-FF01B153D16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862AC6-C7C9-400F-992C-8B750CC11BA9}" type="pres">
      <dgm:prSet presAssocID="{B052C112-9ACA-4EDF-AFA1-12DAA38FC2DF}" presName="sibTrans" presStyleLbl="node1" presStyleIdx="3" presStyleCnt="5"/>
      <dgm:spPr/>
      <dgm:t>
        <a:bodyPr/>
        <a:lstStyle/>
        <a:p>
          <a:endParaRPr lang="en-US"/>
        </a:p>
      </dgm:t>
    </dgm:pt>
    <dgm:pt modelId="{35D583C1-1F94-4450-A225-E35C2C592C4C}" type="pres">
      <dgm:prSet presAssocID="{5D2220E2-0778-4210-9022-D19BE84C2E2A}" presName="dummy" presStyleCnt="0"/>
      <dgm:spPr/>
    </dgm:pt>
    <dgm:pt modelId="{D31C743C-2833-41FB-8AD5-1DAC1128B74C}" type="pres">
      <dgm:prSet presAssocID="{5D2220E2-0778-4210-9022-D19BE84C2E2A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4DD4F-667C-43E2-B81C-B481F6666262}" type="pres">
      <dgm:prSet presAssocID="{B90E865D-3005-48A3-AD6C-076E04D73704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B4F2C765-A195-4A92-B1D7-923C4C382B27}" srcId="{988B4DB2-AE8E-4505-80B6-2B2054436F45}" destId="{1A580EA7-6FAE-4B8C-9923-7B7CA565D4B5}" srcOrd="0" destOrd="0" parTransId="{944CD7F6-0236-4695-8E3C-358B710445CA}" sibTransId="{9753A41D-E7E7-4D4E-87DD-9AA9010A15C9}"/>
    <dgm:cxn modelId="{04395D96-3E95-4383-B5D3-D93A2A04248D}" type="presOf" srcId="{5D2220E2-0778-4210-9022-D19BE84C2E2A}" destId="{D31C743C-2833-41FB-8AD5-1DAC1128B74C}" srcOrd="0" destOrd="0" presId="urn:microsoft.com/office/officeart/2005/8/layout/cycle1"/>
    <dgm:cxn modelId="{9ADC28D0-476A-4B98-BC14-29C3DA4EC407}" type="presOf" srcId="{516B0D9E-A89F-4782-B927-7BD84450F1C7}" destId="{D3D57ECE-2458-45A8-B23A-382CFE00FC03}" srcOrd="0" destOrd="0" presId="urn:microsoft.com/office/officeart/2005/8/layout/cycle1"/>
    <dgm:cxn modelId="{F9BB80DB-9161-4899-870B-FFCC94A2A48C}" srcId="{988B4DB2-AE8E-4505-80B6-2B2054436F45}" destId="{12E70051-6BC8-421B-821F-FF01B153D164}" srcOrd="3" destOrd="0" parTransId="{9AA9289F-9A67-4352-850A-E9495EDE4CAD}" sibTransId="{B052C112-9ACA-4EDF-AFA1-12DAA38FC2DF}"/>
    <dgm:cxn modelId="{B30A89EC-69ED-4CAA-8C6B-158A0B10A326}" type="presOf" srcId="{8B3EB7B4-8F04-4F5A-B2FD-02DC2DCDB0EF}" destId="{266DAF22-244D-4860-8F9A-8C1445461B0B}" srcOrd="0" destOrd="0" presId="urn:microsoft.com/office/officeart/2005/8/layout/cycle1"/>
    <dgm:cxn modelId="{A065468F-4919-4472-9D3B-126FD127CF7B}" srcId="{988B4DB2-AE8E-4505-80B6-2B2054436F45}" destId="{C5675F35-D753-448F-9488-E59BAC128DC1}" srcOrd="2" destOrd="0" parTransId="{585A608D-DE40-4F6D-8E14-47B32813F246}" sibTransId="{CD8DAEC1-7BB4-45B7-945E-C5EDA7C0492E}"/>
    <dgm:cxn modelId="{D04823E8-0C86-418C-B8AE-33E6FB1604F7}" srcId="{988B4DB2-AE8E-4505-80B6-2B2054436F45}" destId="{5D2220E2-0778-4210-9022-D19BE84C2E2A}" srcOrd="4" destOrd="0" parTransId="{D378BEC0-B101-4BA8-942C-14FBD7C2DFAC}" sibTransId="{B90E865D-3005-48A3-AD6C-076E04D73704}"/>
    <dgm:cxn modelId="{1B7DD56B-CEAD-4984-BA4E-063E34B02923}" type="presOf" srcId="{CD8DAEC1-7BB4-45B7-945E-C5EDA7C0492E}" destId="{289F62B8-163D-4734-A8C2-C911E0335030}" srcOrd="0" destOrd="0" presId="urn:microsoft.com/office/officeart/2005/8/layout/cycle1"/>
    <dgm:cxn modelId="{3FA29E7D-7F97-4E90-A8A4-8AA60E34C3D1}" type="presOf" srcId="{B052C112-9ACA-4EDF-AFA1-12DAA38FC2DF}" destId="{0F862AC6-C7C9-400F-992C-8B750CC11BA9}" srcOrd="0" destOrd="0" presId="urn:microsoft.com/office/officeart/2005/8/layout/cycle1"/>
    <dgm:cxn modelId="{9A0ED30D-899F-4721-A41A-B1621E6E95BA}" type="presOf" srcId="{1A580EA7-6FAE-4B8C-9923-7B7CA565D4B5}" destId="{5106099A-00BA-4F26-8BA6-5211E2485C11}" srcOrd="0" destOrd="0" presId="urn:microsoft.com/office/officeart/2005/8/layout/cycle1"/>
    <dgm:cxn modelId="{928D71BC-5C31-408B-9C29-6271544409A3}" type="presOf" srcId="{B90E865D-3005-48A3-AD6C-076E04D73704}" destId="{00C4DD4F-667C-43E2-B81C-B481F6666262}" srcOrd="0" destOrd="0" presId="urn:microsoft.com/office/officeart/2005/8/layout/cycle1"/>
    <dgm:cxn modelId="{D2DAA323-14A3-4D0F-AA2D-C10C599BA75D}" type="presOf" srcId="{988B4DB2-AE8E-4505-80B6-2B2054436F45}" destId="{BFB72B9E-1955-463A-B85B-562427EB262A}" srcOrd="0" destOrd="0" presId="urn:microsoft.com/office/officeart/2005/8/layout/cycle1"/>
    <dgm:cxn modelId="{DEC1B852-2DC1-4069-804F-7EA93227F437}" srcId="{988B4DB2-AE8E-4505-80B6-2B2054436F45}" destId="{8B3EB7B4-8F04-4F5A-B2FD-02DC2DCDB0EF}" srcOrd="1" destOrd="0" parTransId="{FACD3FF8-4315-4017-9E02-EFA71FEE4162}" sibTransId="{516B0D9E-A89F-4782-B927-7BD84450F1C7}"/>
    <dgm:cxn modelId="{1E5A5CBC-AC0F-4C1F-8643-D3F5A88372B3}" type="presOf" srcId="{12E70051-6BC8-421B-821F-FF01B153D164}" destId="{D9FDB02E-10A5-4E1B-AE9B-DE3AE821FB1A}" srcOrd="0" destOrd="0" presId="urn:microsoft.com/office/officeart/2005/8/layout/cycle1"/>
    <dgm:cxn modelId="{AB5E0C45-3E5F-4C29-9FCD-639A6B50023E}" type="presOf" srcId="{9753A41D-E7E7-4D4E-87DD-9AA9010A15C9}" destId="{D82E7F4C-A5D0-4658-A825-57A31888004F}" srcOrd="0" destOrd="0" presId="urn:microsoft.com/office/officeart/2005/8/layout/cycle1"/>
    <dgm:cxn modelId="{A5CBE503-478D-415A-8FDC-E2D89F313239}" type="presOf" srcId="{C5675F35-D753-448F-9488-E59BAC128DC1}" destId="{2F7FF838-504B-4E71-AD1E-54652F8B4F87}" srcOrd="0" destOrd="0" presId="urn:microsoft.com/office/officeart/2005/8/layout/cycle1"/>
    <dgm:cxn modelId="{688AE834-9F30-42E6-874C-D8DD9D67B81B}" type="presParOf" srcId="{BFB72B9E-1955-463A-B85B-562427EB262A}" destId="{C12E2A27-51D7-4172-B871-42EFE5A6FB0A}" srcOrd="0" destOrd="0" presId="urn:microsoft.com/office/officeart/2005/8/layout/cycle1"/>
    <dgm:cxn modelId="{D61015A9-9A89-4F03-87A5-C1AB23BA0BC8}" type="presParOf" srcId="{BFB72B9E-1955-463A-B85B-562427EB262A}" destId="{5106099A-00BA-4F26-8BA6-5211E2485C11}" srcOrd="1" destOrd="0" presId="urn:microsoft.com/office/officeart/2005/8/layout/cycle1"/>
    <dgm:cxn modelId="{EACF46BC-4B0A-427B-B942-DF55DD9DD39A}" type="presParOf" srcId="{BFB72B9E-1955-463A-B85B-562427EB262A}" destId="{D82E7F4C-A5D0-4658-A825-57A31888004F}" srcOrd="2" destOrd="0" presId="urn:microsoft.com/office/officeart/2005/8/layout/cycle1"/>
    <dgm:cxn modelId="{2AC9D16E-96EE-4617-82A3-0002CEAE0017}" type="presParOf" srcId="{BFB72B9E-1955-463A-B85B-562427EB262A}" destId="{3D878FFE-DFD0-439F-95BC-77F93660B9D7}" srcOrd="3" destOrd="0" presId="urn:microsoft.com/office/officeart/2005/8/layout/cycle1"/>
    <dgm:cxn modelId="{01FE65FB-B5E2-4150-BB74-E1F1197F0DDE}" type="presParOf" srcId="{BFB72B9E-1955-463A-B85B-562427EB262A}" destId="{266DAF22-244D-4860-8F9A-8C1445461B0B}" srcOrd="4" destOrd="0" presId="urn:microsoft.com/office/officeart/2005/8/layout/cycle1"/>
    <dgm:cxn modelId="{7CC3FFEB-4422-423D-B468-E7B4ECFDA7C3}" type="presParOf" srcId="{BFB72B9E-1955-463A-B85B-562427EB262A}" destId="{D3D57ECE-2458-45A8-B23A-382CFE00FC03}" srcOrd="5" destOrd="0" presId="urn:microsoft.com/office/officeart/2005/8/layout/cycle1"/>
    <dgm:cxn modelId="{1FC3D626-C5B1-4531-A4E2-C336320B5C92}" type="presParOf" srcId="{BFB72B9E-1955-463A-B85B-562427EB262A}" destId="{C51B511B-EB70-4A7B-B9F7-80897EAB439E}" srcOrd="6" destOrd="0" presId="urn:microsoft.com/office/officeart/2005/8/layout/cycle1"/>
    <dgm:cxn modelId="{C03DF1B4-88A1-4ADE-9CF8-3994B4DE2874}" type="presParOf" srcId="{BFB72B9E-1955-463A-B85B-562427EB262A}" destId="{2F7FF838-504B-4E71-AD1E-54652F8B4F87}" srcOrd="7" destOrd="0" presId="urn:microsoft.com/office/officeart/2005/8/layout/cycle1"/>
    <dgm:cxn modelId="{A232E12E-5828-46E0-B60E-50E836EE0A93}" type="presParOf" srcId="{BFB72B9E-1955-463A-B85B-562427EB262A}" destId="{289F62B8-163D-4734-A8C2-C911E0335030}" srcOrd="8" destOrd="0" presId="urn:microsoft.com/office/officeart/2005/8/layout/cycle1"/>
    <dgm:cxn modelId="{CDB91F11-E02F-4C2E-9AD0-7951BF2B6650}" type="presParOf" srcId="{BFB72B9E-1955-463A-B85B-562427EB262A}" destId="{AD2C8BF0-DCB0-4C51-89FF-4D0B8E9AF360}" srcOrd="9" destOrd="0" presId="urn:microsoft.com/office/officeart/2005/8/layout/cycle1"/>
    <dgm:cxn modelId="{B9E5CEF3-5947-4802-9ECA-83D3507169AD}" type="presParOf" srcId="{BFB72B9E-1955-463A-B85B-562427EB262A}" destId="{D9FDB02E-10A5-4E1B-AE9B-DE3AE821FB1A}" srcOrd="10" destOrd="0" presId="urn:microsoft.com/office/officeart/2005/8/layout/cycle1"/>
    <dgm:cxn modelId="{1827D957-0DBC-41B9-8690-8687500F5E49}" type="presParOf" srcId="{BFB72B9E-1955-463A-B85B-562427EB262A}" destId="{0F862AC6-C7C9-400F-992C-8B750CC11BA9}" srcOrd="11" destOrd="0" presId="urn:microsoft.com/office/officeart/2005/8/layout/cycle1"/>
    <dgm:cxn modelId="{886F1A6F-64E4-44FA-B602-1DE8674C829D}" type="presParOf" srcId="{BFB72B9E-1955-463A-B85B-562427EB262A}" destId="{35D583C1-1F94-4450-A225-E35C2C592C4C}" srcOrd="12" destOrd="0" presId="urn:microsoft.com/office/officeart/2005/8/layout/cycle1"/>
    <dgm:cxn modelId="{B64D3A80-EC1A-4845-A419-DBE330212459}" type="presParOf" srcId="{BFB72B9E-1955-463A-B85B-562427EB262A}" destId="{D31C743C-2833-41FB-8AD5-1DAC1128B74C}" srcOrd="13" destOrd="0" presId="urn:microsoft.com/office/officeart/2005/8/layout/cycle1"/>
    <dgm:cxn modelId="{E9EC0C42-5CC1-4CCC-A208-A1D89F5088DF}" type="presParOf" srcId="{BFB72B9E-1955-463A-B85B-562427EB262A}" destId="{00C4DD4F-667C-43E2-B81C-B481F6666262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06099A-00BA-4F26-8BA6-5211E2485C11}">
      <dsp:nvSpPr>
        <dsp:cNvPr id="0" name=""/>
        <dsp:cNvSpPr/>
      </dsp:nvSpPr>
      <dsp:spPr>
        <a:xfrm>
          <a:off x="4650258" y="33995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Selection</a:t>
          </a:r>
          <a:endParaRPr lang="en-US" sz="1600" b="1" kern="1200" dirty="0"/>
        </a:p>
      </dsp:txBody>
      <dsp:txXfrm>
        <a:off x="4650258" y="33995"/>
        <a:ext cx="1119113" cy="1119113"/>
      </dsp:txXfrm>
    </dsp:sp>
    <dsp:sp modelId="{D82E7F4C-A5D0-4658-A825-57A31888004F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21294043"/>
            <a:gd name="adj4" fmla="val 19765537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6DAF22-244D-4860-8F9A-8C1445461B0B}">
      <dsp:nvSpPr>
        <dsp:cNvPr id="0" name=""/>
        <dsp:cNvSpPr/>
      </dsp:nvSpPr>
      <dsp:spPr>
        <a:xfrm>
          <a:off x="5327014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Pre-service training</a:t>
          </a:r>
          <a:endParaRPr lang="en-US" sz="1600" b="1" kern="1200" dirty="0"/>
        </a:p>
      </dsp:txBody>
      <dsp:txXfrm>
        <a:off x="5327014" y="2116836"/>
        <a:ext cx="1119113" cy="1119113"/>
      </dsp:txXfrm>
    </dsp:sp>
    <dsp:sp modelId="{D3D57ECE-2458-45A8-B23A-382CFE00FC03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4015529"/>
            <a:gd name="adj4" fmla="val 225267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7FF838-504B-4E71-AD1E-54652F8B4F87}">
      <dsp:nvSpPr>
        <dsp:cNvPr id="0" name=""/>
        <dsp:cNvSpPr/>
      </dsp:nvSpPr>
      <dsp:spPr>
        <a:xfrm>
          <a:off x="3555243" y="3404103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Consultation and Coaching</a:t>
          </a:r>
          <a:endParaRPr lang="en-US" sz="1600" b="1" kern="1200" dirty="0"/>
        </a:p>
      </dsp:txBody>
      <dsp:txXfrm>
        <a:off x="3555243" y="3404103"/>
        <a:ext cx="1119113" cy="1119113"/>
      </dsp:txXfrm>
    </dsp:sp>
    <dsp:sp modelId="{289F62B8-163D-4734-A8C2-C911E0335030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8211614"/>
            <a:gd name="adj4" fmla="val 6448755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DB02E-10A5-4E1B-AE9B-DE3AE821FB1A}">
      <dsp:nvSpPr>
        <dsp:cNvPr id="0" name=""/>
        <dsp:cNvSpPr/>
      </dsp:nvSpPr>
      <dsp:spPr>
        <a:xfrm>
          <a:off x="1783472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Facilitative Admin Support</a:t>
          </a:r>
          <a:endParaRPr lang="en-US" sz="1600" b="1" kern="1200" dirty="0"/>
        </a:p>
      </dsp:txBody>
      <dsp:txXfrm>
        <a:off x="1783472" y="2116836"/>
        <a:ext cx="1119113" cy="1119113"/>
      </dsp:txXfrm>
    </dsp:sp>
    <dsp:sp modelId="{0F862AC6-C7C9-400F-992C-8B750CC11BA9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12298747"/>
            <a:gd name="adj4" fmla="val 1077024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C743C-2833-41FB-8AD5-1DAC1128B74C}">
      <dsp:nvSpPr>
        <dsp:cNvPr id="0" name=""/>
        <dsp:cNvSpPr/>
      </dsp:nvSpPr>
      <dsp:spPr>
        <a:xfrm>
          <a:off x="2460228" y="33995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Staff and Program Evaluation</a:t>
          </a:r>
          <a:endParaRPr lang="en-US" sz="1600" b="1" kern="1200" dirty="0"/>
        </a:p>
      </dsp:txBody>
      <dsp:txXfrm>
        <a:off x="2460228" y="33995"/>
        <a:ext cx="1119113" cy="1119113"/>
      </dsp:txXfrm>
    </dsp:sp>
    <dsp:sp modelId="{00C4DD4F-667C-43E2-B81C-B481F6666262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16866515"/>
            <a:gd name="adj4" fmla="val 15197769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62816" cy="50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641" tIns="49320" rIns="98641" bIns="4932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-10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3156" y="2"/>
            <a:ext cx="3062816" cy="50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641" tIns="49320" rIns="98641" bIns="4932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-10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87168"/>
            <a:ext cx="3062816" cy="50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641" tIns="49320" rIns="98641" bIns="4932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-10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3156" y="9687168"/>
            <a:ext cx="3062816" cy="50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641" tIns="49320" rIns="98641" bIns="4932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-112" charset="-128"/>
              </a:defRPr>
            </a:lvl1pPr>
          </a:lstStyle>
          <a:p>
            <a:pPr>
              <a:defRPr/>
            </a:pPr>
            <a:fld id="{FE032061-A8DE-4AC1-9006-A4AB1630A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12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62816" cy="50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641" tIns="49320" rIns="98641" bIns="4932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-10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3156" y="2"/>
            <a:ext cx="3062816" cy="50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641" tIns="49320" rIns="98641" bIns="4932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-10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65175"/>
            <a:ext cx="5099050" cy="3824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6441" y="4843583"/>
            <a:ext cx="5654672" cy="458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641" tIns="49320" rIns="98641" bIns="49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87168"/>
            <a:ext cx="3062816" cy="50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641" tIns="49320" rIns="98641" bIns="4932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pitchFamily="-10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3156" y="9687168"/>
            <a:ext cx="3062816" cy="50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641" tIns="49320" rIns="98641" bIns="4932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-112" charset="-128"/>
              </a:defRPr>
            </a:lvl1pPr>
          </a:lstStyle>
          <a:p>
            <a:pPr>
              <a:defRPr/>
            </a:pPr>
            <a:fld id="{759C7E87-4720-41BE-A86B-2C23C5470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6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F75E91-C0A6-49B1-BD2F-9E8C5C24C7B4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889000"/>
            <a:ext cx="4754562" cy="3567113"/>
          </a:xfrm>
          <a:ln w="12700" cap="flat">
            <a:solidFill>
              <a:schemeClr val="tx1"/>
            </a:solidFill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5080" y="4856238"/>
            <a:ext cx="5177391" cy="4614217"/>
          </a:xfrm>
          <a:noFill/>
          <a:ln/>
        </p:spPr>
        <p:txBody>
          <a:bodyPr lIns="95900" tIns="47949" rIns="95900" bIns="47949"/>
          <a:lstStyle/>
          <a:p>
            <a:pPr eaLnBrk="1" hangingPunct="1"/>
            <a:endParaRPr lang="en-AU" dirty="0" smtClean="0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8944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fld id="{CA642A37-ED2D-4F64-9007-8A57FCA8D6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fld id="{3D2E034D-002E-4BE8-98A1-50BD78A328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fld id="{1E579F33-892D-492C-8B6F-46BF40F61F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fld id="{545B60FC-F8DF-4EE6-8A5D-CCB4BA20FC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fld id="{07B70E5C-06E4-4600-9F0A-E99040F49C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>
              <a:defRPr/>
            </a:pPr>
            <a:fld id="{73B2F91A-A7B0-4430-9D4F-930CDA8641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pPr>
              <a:defRPr/>
            </a:pPr>
            <a:fld id="{5E60FEDB-CE23-43C0-A7C6-1EC4A56C51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AB2A1856-15ED-41B2-8351-5CAB3C3AA5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21D5A035-EEEF-4E4E-8085-4C5FE9BD17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>
              <a:defRPr/>
            </a:pPr>
            <a:fld id="{FB201948-A2FC-4B49-B862-7CFC4501D5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pPr>
              <a:defRPr/>
            </a:pPr>
            <a:fld id="{1C05B812-9822-4F15-8F90-D3E2E34428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50395F-F49B-45BE-B074-4770147783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3" Type="http://schemas.openxmlformats.org/officeDocument/2006/relationships/tags" Target="../tags/tag66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10" Type="http://schemas.openxmlformats.org/officeDocument/2006/relationships/image" Target="../media/image2.gif"/><Relationship Id="rId4" Type="http://schemas.openxmlformats.org/officeDocument/2006/relationships/tags" Target="../tags/tag67.xml"/><Relationship Id="rId9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tags" Target="../tags/tag107.xml"/><Relationship Id="rId7" Type="http://schemas.openxmlformats.org/officeDocument/2006/relationships/diagramLayout" Target="../diagrams/layout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diagramData" Target="../diagrams/data1.xml"/><Relationship Id="rId5" Type="http://schemas.openxmlformats.org/officeDocument/2006/relationships/slideLayout" Target="../slideLayouts/slideLayout2.xml"/><Relationship Id="rId10" Type="http://schemas.microsoft.com/office/2007/relationships/diagramDrawing" Target="../diagrams/drawing1.xml"/><Relationship Id="rId4" Type="http://schemas.openxmlformats.org/officeDocument/2006/relationships/tags" Target="../tags/tag108.xml"/><Relationship Id="rId9" Type="http://schemas.openxmlformats.org/officeDocument/2006/relationships/diagramColors" Target="../diagrams/colors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tags" Target="../tags/tag114.xml"/><Relationship Id="rId7" Type="http://schemas.openxmlformats.org/officeDocument/2006/relationships/image" Target="../media/image1.jpeg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16.xml"/><Relationship Id="rId4" Type="http://schemas.openxmlformats.org/officeDocument/2006/relationships/tags" Target="../tags/tag1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93.xml"/><Relationship Id="rId7" Type="http://schemas.openxmlformats.org/officeDocument/2006/relationships/image" Target="../media/image3.png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5.xml"/><Relationship Id="rId4" Type="http://schemas.openxmlformats.org/officeDocument/2006/relationships/tags" Target="../tags/tag9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1571652"/>
            <a:ext cx="1285875" cy="5643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03" name="Subtitle 7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285820" y="3143248"/>
            <a:ext cx="7572396" cy="1714512"/>
          </a:xfrm>
        </p:spPr>
        <p:txBody>
          <a:bodyPr>
            <a:noAutofit/>
          </a:bodyPr>
          <a:lstStyle/>
          <a:p>
            <a:pPr algn="l"/>
            <a:r>
              <a:rPr lang="en-US" sz="1600" i="1" dirty="0" smtClean="0">
                <a:solidFill>
                  <a:schemeClr val="tx1"/>
                </a:solidFill>
              </a:rPr>
              <a:t/>
            </a:r>
            <a:br>
              <a:rPr lang="en-US" sz="1600" i="1" dirty="0" smtClean="0">
                <a:solidFill>
                  <a:schemeClr val="tx1"/>
                </a:solidFill>
              </a:rPr>
            </a:br>
            <a:r>
              <a:rPr lang="en-US" sz="3000" dirty="0" smtClean="0">
                <a:solidFill>
                  <a:schemeClr val="tx1"/>
                </a:solidFill>
              </a:rPr>
              <a:t>Triple P: Coming to a Doctor's Office Near You?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Primary Care Triple P in the State of Washington</a:t>
            </a:r>
          </a:p>
          <a:p>
            <a:pPr algn="l">
              <a:spcBef>
                <a:spcPct val="0"/>
              </a:spcBef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algn="l">
              <a:spcBef>
                <a:spcPct val="0"/>
              </a:spcBef>
            </a:pPr>
            <a:r>
              <a:rPr lang="en-US" sz="1400" dirty="0" smtClean="0">
                <a:solidFill>
                  <a:schemeClr val="tx1"/>
                </a:solidFill>
                <a:ea typeface="ＭＳ Ｐゴシック" pitchFamily="34" charset="-128"/>
              </a:rPr>
              <a:t>December 4, 2013</a:t>
            </a:r>
          </a:p>
          <a:p>
            <a:pPr algn="l">
              <a:spcBef>
                <a:spcPct val="0"/>
              </a:spcBef>
            </a:pPr>
            <a:endParaRPr lang="en-US" sz="2200" dirty="0" smtClean="0">
              <a:ea typeface="ＭＳ Ｐゴシック" pitchFamily="34" charset="-128"/>
            </a:endParaRPr>
          </a:p>
        </p:txBody>
      </p:sp>
      <p:pic>
        <p:nvPicPr>
          <p:cNvPr id="12" name="Picture 11" descr="Picture3.jp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email"/>
          <a:stretch>
            <a:fillRect/>
          </a:stretch>
        </p:blipFill>
        <p:spPr>
          <a:xfrm>
            <a:off x="0" y="1184810"/>
            <a:ext cx="9144032" cy="1828800"/>
          </a:xfrm>
          <a:prstGeom prst="rect">
            <a:avLst/>
          </a:prstGeom>
        </p:spPr>
      </p:pic>
      <p:sp>
        <p:nvSpPr>
          <p:cNvPr id="8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85852" y="4987365"/>
            <a:ext cx="75723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/>
              <a:t>Scott Waller</a:t>
            </a:r>
            <a:r>
              <a:rPr lang="en-US" sz="2000" dirty="0" smtClean="0"/>
              <a:t>, </a:t>
            </a:r>
            <a:r>
              <a:rPr lang="en-US" sz="1200" dirty="0" smtClean="0"/>
              <a:t>M.Ed., CPP</a:t>
            </a:r>
            <a:endParaRPr lang="en-US" sz="1200" dirty="0"/>
          </a:p>
          <a:p>
            <a:r>
              <a:rPr lang="en-US" sz="1200" dirty="0" smtClean="0"/>
              <a:t>Prevention Integration Lead, Washington State Division of Behavioral Health and Recovery</a:t>
            </a:r>
          </a:p>
        </p:txBody>
      </p:sp>
      <p:pic>
        <p:nvPicPr>
          <p:cNvPr id="61442" name="Picture 2" descr="http://www.leg.wa.gov/Symbols/PublishingImages/symseal.gif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928662" y="5094099"/>
            <a:ext cx="295270" cy="29248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Sample authorization letter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691680" y="1371600"/>
            <a:ext cx="5494106" cy="548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6114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858463" y="2571744"/>
            <a:ext cx="5499883" cy="347281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Using Implementation Science Research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457200" y="1600201"/>
            <a:ext cx="8472518" cy="3733800"/>
          </a:xfrm>
        </p:spPr>
        <p:txBody>
          <a:bodyPr>
            <a:normAutofit/>
          </a:bodyPr>
          <a:lstStyle/>
          <a:p>
            <a:pPr marL="346075" indent="-346075"/>
            <a:r>
              <a:rPr lang="en-US" sz="2800" dirty="0" smtClean="0"/>
              <a:t>Reducing the gap between what is known to be effective and what is provided to consumers in community practice setting.</a:t>
            </a:r>
          </a:p>
          <a:p>
            <a:pPr marL="346075" indent="-346075">
              <a:buNone/>
            </a:pPr>
            <a:endParaRPr lang="en-US" sz="2800" dirty="0"/>
          </a:p>
        </p:txBody>
      </p:sp>
      <p:sp>
        <p:nvSpPr>
          <p:cNvPr id="9" name="TextBox 8"/>
          <p:cNvSpPr txBox="1"/>
          <p:nvPr>
            <p:custDataLst>
              <p:tags r:id="rId5"/>
            </p:custDataLst>
          </p:nvPr>
        </p:nvSpPr>
        <p:spPr>
          <a:xfrm>
            <a:off x="990600" y="6211693"/>
            <a:ext cx="5754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Fixsen &amp; Blasé, National Implementation Research Network</a:t>
            </a:r>
            <a:br>
              <a:rPr lang="en-US" dirty="0" smtClean="0"/>
            </a:br>
            <a:r>
              <a:rPr lang="en-US" dirty="0" smtClean="0"/>
              <a:t>http://www.fpg.unc.edu</a:t>
            </a:r>
            <a:endParaRPr lang="en-US" dirty="0"/>
          </a:p>
        </p:txBody>
      </p:sp>
      <p:sp>
        <p:nvSpPr>
          <p:cNvPr id="10" name="Left Brace 9"/>
          <p:cNvSpPr/>
          <p:nvPr>
            <p:custDataLst>
              <p:tags r:id="rId6"/>
            </p:custDataLst>
          </p:nvPr>
        </p:nvSpPr>
        <p:spPr>
          <a:xfrm>
            <a:off x="3357554" y="3214686"/>
            <a:ext cx="571504" cy="257176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>
            <p:custDataLst>
              <p:tags r:id="rId7"/>
            </p:custDataLst>
          </p:nvPr>
        </p:nvSpPr>
        <p:spPr>
          <a:xfrm>
            <a:off x="714348" y="3809060"/>
            <a:ext cx="24288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How do you change the behavior of well-meaning human service providers?</a:t>
            </a:r>
          </a:p>
          <a:p>
            <a:r>
              <a:rPr lang="en-US" i="1" dirty="0" err="1" smtClean="0"/>
              <a:t>K.Blasé</a:t>
            </a:r>
            <a:endParaRPr lang="en-US" i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Core Implementation Components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6861478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381000" y="6096000"/>
            <a:ext cx="8458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 smtClean="0"/>
              <a:t>Fixsen</a:t>
            </a:r>
            <a:r>
              <a:rPr lang="en-US" sz="1100" dirty="0" smtClean="0"/>
              <a:t>, DL, et al. (2005).  Implementation Research:  A synthesis of the Literature. Tampa, FL: University of South Florida, Louis de la Parte Florida Mental Health Institute, The National Implementation Research Network (FMHI Publication #231).</a:t>
            </a:r>
            <a:endParaRPr lang="en-US" sz="11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500174"/>
            <a:ext cx="8229600" cy="4525963"/>
          </a:xfrm>
        </p:spPr>
        <p:txBody>
          <a:bodyPr/>
          <a:lstStyle/>
          <a:p>
            <a:r>
              <a:rPr lang="en-US" dirty="0" smtClean="0"/>
              <a:t>Program evaluation</a:t>
            </a:r>
          </a:p>
          <a:p>
            <a:r>
              <a:rPr lang="en-US" dirty="0" smtClean="0"/>
              <a:t>Program expansion</a:t>
            </a:r>
          </a:p>
          <a:p>
            <a:pPr lvl="1"/>
            <a:r>
              <a:rPr lang="en-US" dirty="0" smtClean="0"/>
              <a:t>Regional mental health networks</a:t>
            </a:r>
          </a:p>
          <a:p>
            <a:pPr lvl="1"/>
            <a:r>
              <a:rPr lang="en-US" dirty="0" smtClean="0"/>
              <a:t>Other primary care providers</a:t>
            </a:r>
          </a:p>
          <a:p>
            <a:r>
              <a:rPr lang="en-US" dirty="0" smtClean="0"/>
              <a:t>Collaboration with parallel Triple P projects</a:t>
            </a:r>
          </a:p>
          <a:p>
            <a:r>
              <a:rPr lang="en-US" dirty="0" smtClean="0"/>
              <a:t>Public health media campaign</a:t>
            </a:r>
          </a:p>
          <a:p>
            <a:r>
              <a:rPr lang="en-US" dirty="0" smtClean="0"/>
              <a:t>Statewide coordination of entire Triple P system of care</a:t>
            </a:r>
          </a:p>
          <a:p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Text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20700" y="285750"/>
            <a:ext cx="6408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/>
              <a:t>For  </a:t>
            </a:r>
            <a:r>
              <a:rPr lang="en-US" sz="2800" dirty="0"/>
              <a:t>more information</a:t>
            </a:r>
          </a:p>
        </p:txBody>
      </p:sp>
      <p:pic>
        <p:nvPicPr>
          <p:cNvPr id="6" name="Picture 5" descr="Picture3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email"/>
          <a:stretch>
            <a:fillRect/>
          </a:stretch>
        </p:blipFill>
        <p:spPr>
          <a:xfrm>
            <a:off x="-32" y="1184810"/>
            <a:ext cx="9144032" cy="1828800"/>
          </a:xfrm>
          <a:prstGeom prst="rect">
            <a:avLst/>
          </a:prstGeom>
        </p:spPr>
      </p:pic>
      <p:sp>
        <p:nvSpPr>
          <p:cNvPr id="9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71636" y="3571876"/>
            <a:ext cx="7572396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/>
              <a:t>Scott Waller, M.Ed., CPP</a:t>
            </a:r>
            <a:endParaRPr lang="en-US" sz="1600" dirty="0"/>
          </a:p>
          <a:p>
            <a:r>
              <a:rPr lang="en-US" sz="1600" dirty="0" smtClean="0"/>
              <a:t>Prevention Integration Lead</a:t>
            </a:r>
          </a:p>
          <a:p>
            <a:r>
              <a:rPr lang="en-US" sz="1600" dirty="0" smtClean="0"/>
              <a:t>Washington State Division of Behavioral Health and Recovery</a:t>
            </a:r>
            <a:br>
              <a:rPr lang="en-US" sz="1600" dirty="0" smtClean="0"/>
            </a:br>
            <a:r>
              <a:rPr lang="en-US" sz="1600" dirty="0" smtClean="0"/>
              <a:t> 360 725-3782  |  scott.waller@dshs.wa.gov </a:t>
            </a: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 smtClean="0"/>
          </a:p>
        </p:txBody>
      </p:sp>
      <p:pic>
        <p:nvPicPr>
          <p:cNvPr id="11" name="Picture 2" descr="http://www.leg.wa.gov/Symbols/PublishingImages/symseal.gif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214446" y="3678610"/>
            <a:ext cx="295270" cy="29248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Washington State Triple P Project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DBHR/SCH/UW Primary Care Communities Project</a:t>
            </a:r>
          </a:p>
          <a:p>
            <a:pPr lvl="1"/>
            <a:r>
              <a:rPr lang="en-US" dirty="0" smtClean="0"/>
              <a:t>More than 20 healthcare providers including 7 who can bill Medicaid (M.D., ARNP, PA)</a:t>
            </a:r>
          </a:p>
          <a:p>
            <a:pPr lvl="1"/>
            <a:r>
              <a:rPr lang="en-US" dirty="0" smtClean="0"/>
              <a:t>3 Rural communities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Project Objectives and Outcomes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Dissemination of a brief parent education consultation model to primary care providers</a:t>
            </a:r>
          </a:p>
          <a:p>
            <a:r>
              <a:rPr lang="en-US" dirty="0" smtClean="0"/>
              <a:t>Determining how to scale up community capacity across the state</a:t>
            </a:r>
          </a:p>
          <a:p>
            <a:r>
              <a:rPr lang="en-US" dirty="0" smtClean="0"/>
              <a:t>Facilitating community buy-in and community readiness</a:t>
            </a:r>
          </a:p>
          <a:p>
            <a:r>
              <a:rPr lang="en-US" dirty="0" smtClean="0"/>
              <a:t>Identifying barriers to adoption</a:t>
            </a:r>
          </a:p>
          <a:p>
            <a:r>
              <a:rPr lang="en-US" dirty="0" smtClean="0"/>
              <a:t>Facilitating reimbursement mechanism for primary care providers</a:t>
            </a:r>
          </a:p>
          <a:p>
            <a:r>
              <a:rPr lang="en-US" dirty="0" smtClean="0"/>
              <a:t>Determining clinical outcomes and utilization benefits from the service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 priority – Get primary care providers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133600"/>
            <a:ext cx="8229600" cy="41148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200" b="1" i="1" dirty="0" smtClean="0">
                <a:solidFill>
                  <a:srgbClr val="0000FF"/>
                </a:solidFill>
              </a:rPr>
              <a:t>WHY?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Parents listen to primary healthcare providers – even if they do not always follow the recommendations.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Affordable Care Act and Healthcare Homes – primary care providers can influence  trajectory of problems through appropriately timed interventions.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Interested in well-being of patients.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658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Barriers for primary care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133600"/>
            <a:ext cx="8229600" cy="2286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Time</a:t>
            </a:r>
            <a:r>
              <a:rPr lang="en-US" sz="2800" dirty="0" smtClean="0"/>
              <a:t> – for meetings, for training, for delivery of services, for record-keeping, etc.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Medical practices are businesses </a:t>
            </a:r>
            <a:r>
              <a:rPr lang="en-US" sz="2800" dirty="0" smtClean="0"/>
              <a:t>– there is little room in the course of a day for non-billable services.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605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Keys to setting up Medicaid billing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752601"/>
            <a:ext cx="8229600" cy="4267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State Medicaid medical director </a:t>
            </a:r>
            <a:r>
              <a:rPr lang="en-US" sz="2800" dirty="0" smtClean="0"/>
              <a:t>– impact of Triple P in reducing child harm indicators in South Carolina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Mental health DSM codes </a:t>
            </a:r>
            <a:r>
              <a:rPr lang="en-US" sz="2800" dirty="0" smtClean="0"/>
              <a:t>– identify those that would likely show up in primary care provider office, e.g., sleep disorders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Referral protocols </a:t>
            </a:r>
            <a:r>
              <a:rPr lang="en-US" sz="2800" dirty="0" smtClean="0"/>
              <a:t>- for patients who need more intensive behavioral health support than primary care providers can offer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197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Keys to setting up Medicaid billing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057400"/>
            <a:ext cx="8229600" cy="3886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Current Procedural Terminology (CPT) billing codes </a:t>
            </a:r>
            <a:r>
              <a:rPr lang="en-US" sz="2800" dirty="0" smtClean="0"/>
              <a:t>– identify appropriate codes for variances in time, initial vs. ongoing services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System understanding of billing process</a:t>
            </a:r>
            <a:endParaRPr lang="en-US" sz="2800" b="1" dirty="0">
              <a:solidFill>
                <a:srgbClr val="0000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992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Billing process in Washington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Provider One (Washington’s Medicaid Billing system) </a:t>
            </a:r>
            <a:r>
              <a:rPr lang="en-US" sz="2800" dirty="0" smtClean="0"/>
              <a:t>– primary care providers participating in this project bill for Triple P services using specific authorization codes through centralized billing system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064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Keys to setting up Medicaid billing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2057400"/>
            <a:ext cx="3200400" cy="40386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Tie billing to Triple P certification </a:t>
            </a:r>
            <a:r>
              <a:rPr lang="en-US" sz="2800" dirty="0" smtClean="0"/>
              <a:t>- after training they get provisional billing authority; certification necessary to retain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 rot="20814572">
            <a:off x="4226793" y="1836504"/>
            <a:ext cx="2823947" cy="36576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 rot="1585900">
            <a:off x="5474536" y="2158082"/>
            <a:ext cx="2680806" cy="36576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7753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Pf8iAdC9hDwkYrtv9ETh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fTL2BgP07Qixlt5vWqe9o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1gBktJ7ocqW3QOUI2rrKJ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g9bwKTLVbNYYmijEgp8RK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E4xlzDthLkHR0td9Pkrbb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LP4uzMi2O2x3RyAFUxQXk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I6hwi7pEx7e2ctIQnOit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pbVaF5e0HOv5RRKHjurdx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ggV78wzL1YresjU5fY0z7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oXuvo4EOaHKoaw5fgL2Ys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7lOT7xxVHvJRYDC7u6dO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AiGTfRyYJtcsWUC3S7llD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QGlw5ZDrFwHK1Ytrko67k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eBQrNWY6QwY91trqjgfpk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RcFGRUFWV9SN342N3C0DD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4ItC2axjDNP4jPSfPH96kU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pzCzwRtwuf3TKp086AkBS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a5gkGHi5ts7mJ7wO3gFxg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f8ndVBpzTuzvksAeVjA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Mb6WMeaM7c6QmMzBAF8fo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BlYp0xyPwQnC34G5bPmFb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QBr62u5P2hhT50xFY6TQZ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moVoLfdgKEMQvnYUu3JH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laZGxwRgMkLZe3aDJPCM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7fuaG4BQ6i3h3Lp4IHou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4w8VJRjT40zH3KbnPMEW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VXZpeE7Vn2LFaY1LlKwd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HmIFTlRCQVcCAbVjDFL9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NO8JZyFbVS2SPq5ypHRRi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Vnzdm3rTp0eSfDHyLM3Lb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synQQ17Rr5raqk5FZObW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oIViC4TZ5Ql5U1QvdpMyy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r4cmt6NeAejgaEUxp2Ys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Plq3OtBMaYEfhQ6fANbQ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MDRcBFZJA58RfRWqhkDN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CUm4rarag9jIzMcCRVMqo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6qAejavRcs2q1WPwePipO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xwi9eFsI1EX3OWtcQhFp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G8KfMlHW8YJ6S4WaWQpu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IcMxnzKwSn051r0yBFWY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tX8T31Z0Kp3HQ9oYS715v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kH3pgGkO0rpiFN6ShFX7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3beMLXXhtlSuDqQEKiGVo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xuBRZPl8oK0ERauUmQIY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qa9G2CUEqiVsSGha6Ys7d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KDMYtgnj5GCf7krbXcrtX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5bYucKgSgRPWpwT39Dg7d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PDyXIU0fGKwjyBZZ4D3cp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pbUVhT3NcQdQllVe1lR1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p6Yi3ayD30O4en3MD7bSy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us90oXJW1qSY5VXra5qpZ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5HfE3QBHloAkLOXYPTezM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1h6ybeIKPiwJ0g3p6I1mF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uTBfPEhiDYTSGYxuFmYAy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2NHVqMwxqyANdXVp4tx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Q8A5RB3Fn4Sb5ys8IQv7r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j5bkxJXU70EfbE6QybsS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IB7othmC2w6nOvTx4jHsX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xPmO1RikEzpQmzc8fGyvY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9OPBW169aAwR3i1FgukI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XY8kkV31UrSqGyYpUgdv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SJpDxQ5cUjuYIjnmbNMV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juvU7Ap4affCQQtCHb58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YDBtGQz4vm88EEOpOtBQg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3H8Wiy2qf9fvRiETzu6K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IcOOhmBxPNltyLyUhvtV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Zp8W7az2l9SgyZW7thFPI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raoKSlFcBhYCJMFSac1uu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scZMCMNdN69GXYxmhen8x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Wg9rB7sNdPNHbK5ISoot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s3PHkNUN7l5QT2wtkc6kj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Q9glCcwuJ98qtcjKhjy0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c3m4BauQyVKPzpBLpTRPv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QiHzfxch8yxcFqYbIgDB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Iszj9AVMMiPmrp3UCgWxR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SW0Ejj8PJtSL8P8f5Xhvm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Pd1Ug5ZG34JACivhBDWz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3bjI9yfo7KiNDfWHJKrsRh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sPuBCLDAhcwemwqAx6r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7jETjgyyesGw5cQu8erH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iH31PryDIwFXXoKW3DXOS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f8ndVBpzTuzvksAeVjAN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Mb6WMeaM7c6QmMzBAF8f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t7dD4OUDD3jixlhteVH3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uwoHEKFP9H21SEcgVoCVr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sQmlWkPfz3Nxabaz9W7P3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U3DaICYDwdBLGIfMnuoA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ldw5AIIjD9oXAy5dLDhVK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a3nU2culNUFzdshja6CAq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kzpuQUaJlFiiJZfgGquiI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cNTkI3lhI37QT3T6IrGXc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VbsgXtdnL0TTJOuxlzb3z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gUIh3Uqc57y1Dd2AWHwYT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lvIIDCOPVHXDJbFmPeKl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dSKXLqnS4w3DAfRY5GWVh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oQgqL94V7FJVVxxFpjWyU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lHbguLDtxA6YvS1D8h8a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ZcBDEihFGJyeEroBZpItT8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iIiu2ghd1lnCuyfuEiiD7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OX2EEMaFqKLsptY0Imckz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o4JhLQO1ScRMInkzRj5h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cp7WSMn4kWsJGJDfekzLV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cyZrpeT0KareEzbaxk9eZ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c55uUqoWKTruReZ8BLDcZ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0BcsgP1RbKqFczWrn8akb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wgSftWEV7rNTTkT62ufKZ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hs5343MfBGxoxoeWY3ZTY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TfjIqmBsdRrmi75Zkw9eY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SnsnECPRnL9TlsnCv2lU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R28LwDzVrNz3m9hbov3AS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HgzCykKGhdQX1ljB8ZfWV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AQZi6q7wikKtlScT5fbLv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o4JhLQO1ScRMInkzRj5h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cp7WSMn4kWsJGJDfekzLV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5hmcnaZpxTldxuXJLHbBG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SiNcgWLX5ITCTBYCV5qqV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17636</TotalTime>
  <Words>517</Words>
  <Application>Microsoft Office PowerPoint</Application>
  <PresentationFormat>On-screen Show (4:3)</PresentationFormat>
  <Paragraphs>61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1_Office Theme</vt:lpstr>
      <vt:lpstr>PowerPoint Presentation</vt:lpstr>
      <vt:lpstr>Washington State Triple P Project</vt:lpstr>
      <vt:lpstr>Project Objectives and Outcomes</vt:lpstr>
      <vt:lpstr>High priority – Get primary care providers involved</vt:lpstr>
      <vt:lpstr>Barriers for primary care providers</vt:lpstr>
      <vt:lpstr>Keys to setting up Medicaid billing</vt:lpstr>
      <vt:lpstr>Keys to setting up Medicaid billing</vt:lpstr>
      <vt:lpstr>Billing process in Washington</vt:lpstr>
      <vt:lpstr>Keys to setting up Medicaid billing</vt:lpstr>
      <vt:lpstr>Sample authorization letter</vt:lpstr>
      <vt:lpstr>Using Implementation Science Research</vt:lpstr>
      <vt:lpstr>Core Implementation Components</vt:lpstr>
      <vt:lpstr>Next Steps</vt:lpstr>
      <vt:lpstr>PowerPoint Presentation</vt:lpstr>
    </vt:vector>
  </TitlesOfParts>
  <Company>Triple 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kturner</dc:creator>
  <cp:lastModifiedBy>Romney, Stephanie</cp:lastModifiedBy>
  <cp:revision>1249</cp:revision>
  <cp:lastPrinted>2010-04-27T21:00:55Z</cp:lastPrinted>
  <dcterms:created xsi:type="dcterms:W3CDTF">2011-03-21T01:04:09Z</dcterms:created>
  <dcterms:modified xsi:type="dcterms:W3CDTF">2013-12-03T14:36:10Z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1No63xAXyN7kxiILfEaWvFnlZ83bfo7ejjWJjzKA-FI0</vt:lpwstr>
  </property>
  <property fmtid="{D5CDD505-2E9C-101B-9397-08002B2CF9AE}" pid="4" name="Google.Documents.RevisionId">
    <vt:lpwstr>02628759844598786693</vt:lpwstr>
  </property>
  <property fmtid="{D5CDD505-2E9C-101B-9397-08002B2CF9AE}" pid="5" name="Google.Documents.PreviousRevisionId">
    <vt:lpwstr>04823424683274770959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